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D00B2-3C29-46AC-97B9-9C7EE8BA17C4}" v="73" dt="2024-11-19T11:48:25.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88" d="100"/>
          <a:sy n="188" d="100"/>
        </p:scale>
        <p:origin x="480"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10623754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21D7B1-2285-49F9-B63C-E8822D0A279F}" type="datetimeFigureOut">
              <a:rPr lang="en-GB" smtClean="0"/>
              <a:t>24/11/2024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3686293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1332666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4042615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2892616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1691315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4288403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B9773F-90AC-4F7C-B474-CBFA24719EFD}"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739895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188620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2640845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1D7B1-2285-49F9-B63C-E8822D0A279F}"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128233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21D7B1-2285-49F9-B63C-E8822D0A279F}" type="datetimeFigureOut">
              <a:rPr lang="en-GB" smtClean="0"/>
              <a:t>24/11/2024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352893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21D7B1-2285-49F9-B63C-E8822D0A279F}" type="datetimeFigureOut">
              <a:rPr lang="en-GB" smtClean="0"/>
              <a:t>24/11/2024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1517947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21D7B1-2285-49F9-B63C-E8822D0A279F}" type="datetimeFigureOut">
              <a:rPr lang="en-GB" smtClean="0"/>
              <a:t>24/11/2024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316685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521D7B1-2285-49F9-B63C-E8822D0A279F}" type="datetimeFigureOut">
              <a:rPr lang="en-GB" smtClean="0"/>
              <a:t>24/11/2024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2268175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21D7B1-2285-49F9-B63C-E8822D0A279F}" type="datetimeFigureOut">
              <a:rPr lang="en-GB" smtClean="0"/>
              <a:t>24/11/2024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233380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21D7B1-2285-49F9-B63C-E8822D0A279F}" type="datetimeFigureOut">
              <a:rPr lang="en-GB" smtClean="0"/>
              <a:t>24/11/2024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B9773F-90AC-4F7C-B474-CBFA24719EFD}" type="slidenum">
              <a:rPr lang="en-GB" smtClean="0"/>
              <a:t>‹#›</a:t>
            </a:fld>
            <a:endParaRPr lang="en-GB"/>
          </a:p>
        </p:txBody>
      </p:sp>
    </p:spTree>
    <p:extLst>
      <p:ext uri="{BB962C8B-B14F-4D97-AF65-F5344CB8AC3E}">
        <p14:creationId xmlns:p14="http://schemas.microsoft.com/office/powerpoint/2010/main" val="1794131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21D7B1-2285-49F9-B63C-E8822D0A279F}" type="datetimeFigureOut">
              <a:rPr lang="en-GB" smtClean="0"/>
              <a:t>24/11/2024</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FB9773F-90AC-4F7C-B474-CBFA24719EFD}" type="slidenum">
              <a:rPr lang="en-GB" smtClean="0"/>
              <a:t>‹#›</a:t>
            </a:fld>
            <a:endParaRPr lang="en-GB"/>
          </a:p>
        </p:txBody>
      </p:sp>
    </p:spTree>
    <p:extLst>
      <p:ext uri="{BB962C8B-B14F-4D97-AF65-F5344CB8AC3E}">
        <p14:creationId xmlns:p14="http://schemas.microsoft.com/office/powerpoint/2010/main" val="354863263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hyperlink" Target="http://quake.wikia.com/wiki/Category:Quake_III_Arena_weapons)"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38.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package" Target="../embeddings/Microsoft_Excel_Worksheet1.xlsx"/><Relationship Id="rId5" Type="http://schemas.openxmlformats.org/officeDocument/2006/relationships/image" Target="../media/image37.emf"/><Relationship Id="rId4" Type="http://schemas.openxmlformats.org/officeDocument/2006/relationships/package" Target="../embeddings/Microsoft_Excel_Worksheet.xlsx"/></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260-73EB-64BC-D1A6-843FEAAD1C3D}"/>
              </a:ext>
            </a:extLst>
          </p:cNvPr>
          <p:cNvSpPr>
            <a:spLocks noGrp="1"/>
          </p:cNvSpPr>
          <p:nvPr>
            <p:ph type="ctrTitle"/>
          </p:nvPr>
        </p:nvSpPr>
        <p:spPr>
          <a:xfrm>
            <a:off x="1524000" y="1122363"/>
            <a:ext cx="9144000" cy="1655762"/>
          </a:xfrm>
        </p:spPr>
        <p:txBody>
          <a:bodyPr>
            <a:normAutofit fontScale="90000"/>
          </a:bodyPr>
          <a:lstStyle/>
          <a:p>
            <a:r>
              <a:rPr lang="en-GB" sz="3200" dirty="0"/>
              <a:t>BSc Hons Computer Games Design and Development</a:t>
            </a:r>
            <a:br>
              <a:rPr lang="en-GB" sz="3200" dirty="0"/>
            </a:br>
            <a:br>
              <a:rPr lang="en-GB" sz="3200" dirty="0"/>
            </a:br>
            <a:r>
              <a:rPr lang="en-GB" sz="3200" dirty="0"/>
              <a:t>GDV4000 Introduction to Games Industry Practice</a:t>
            </a:r>
          </a:p>
        </p:txBody>
      </p:sp>
      <p:sp>
        <p:nvSpPr>
          <p:cNvPr id="3" name="Subtitle 2">
            <a:extLst>
              <a:ext uri="{FF2B5EF4-FFF2-40B4-BE49-F238E27FC236}">
                <a16:creationId xmlns:a16="http://schemas.microsoft.com/office/drawing/2014/main" id="{2318D869-C18D-C640-1386-FFBCA14F1CE0}"/>
              </a:ext>
            </a:extLst>
          </p:cNvPr>
          <p:cNvSpPr>
            <a:spLocks noGrp="1"/>
          </p:cNvSpPr>
          <p:nvPr>
            <p:ph type="subTitle" idx="1"/>
          </p:nvPr>
        </p:nvSpPr>
        <p:spPr>
          <a:xfrm>
            <a:off x="1524000" y="3602038"/>
            <a:ext cx="9144000" cy="556305"/>
          </a:xfrm>
        </p:spPr>
        <p:txBody>
          <a:bodyPr/>
          <a:lstStyle/>
          <a:p>
            <a:r>
              <a:rPr lang="en-GB" dirty="0"/>
              <a:t>Action/ Shooter Games</a:t>
            </a:r>
          </a:p>
        </p:txBody>
      </p:sp>
    </p:spTree>
    <p:extLst>
      <p:ext uri="{BB962C8B-B14F-4D97-AF65-F5344CB8AC3E}">
        <p14:creationId xmlns:p14="http://schemas.microsoft.com/office/powerpoint/2010/main" val="3598053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3968-5A41-E2C3-1C78-84002AAB83CF}"/>
              </a:ext>
            </a:extLst>
          </p:cNvPr>
          <p:cNvSpPr>
            <a:spLocks noGrp="1"/>
          </p:cNvSpPr>
          <p:nvPr>
            <p:ph type="title"/>
          </p:nvPr>
        </p:nvSpPr>
        <p:spPr>
          <a:xfrm>
            <a:off x="1030287" y="169934"/>
            <a:ext cx="10131425" cy="792480"/>
          </a:xfrm>
        </p:spPr>
        <p:txBody>
          <a:bodyPr/>
          <a:lstStyle/>
          <a:p>
            <a:pPr algn="ctr"/>
            <a:r>
              <a:rPr lang="en-GB" dirty="0"/>
              <a:t>First-Person-Shooter (FPS)</a:t>
            </a:r>
          </a:p>
        </p:txBody>
      </p:sp>
      <p:sp>
        <p:nvSpPr>
          <p:cNvPr id="4" name="TextBox 3">
            <a:extLst>
              <a:ext uri="{FF2B5EF4-FFF2-40B4-BE49-F238E27FC236}">
                <a16:creationId xmlns:a16="http://schemas.microsoft.com/office/drawing/2014/main" id="{1B145000-4FEF-02FF-BA18-0BF223888C77}"/>
              </a:ext>
            </a:extLst>
          </p:cNvPr>
          <p:cNvSpPr txBox="1"/>
          <p:nvPr/>
        </p:nvSpPr>
        <p:spPr>
          <a:xfrm>
            <a:off x="6342744" y="5696855"/>
            <a:ext cx="2223798" cy="246221"/>
          </a:xfrm>
          <a:prstGeom prst="rect">
            <a:avLst/>
          </a:prstGeom>
          <a:noFill/>
        </p:spPr>
        <p:txBody>
          <a:bodyPr wrap="square" rtlCol="0">
            <a:spAutoFit/>
          </a:bodyPr>
          <a:lstStyle/>
          <a:p>
            <a:r>
              <a:rPr lang="en-GB" sz="1000" dirty="0"/>
              <a:t>Halo © Microsoft Studios / Bungie</a:t>
            </a:r>
          </a:p>
        </p:txBody>
      </p:sp>
      <p:pic>
        <p:nvPicPr>
          <p:cNvPr id="5" name="Picture 2" descr="Image result for original halo">
            <a:extLst>
              <a:ext uri="{FF2B5EF4-FFF2-40B4-BE49-F238E27FC236}">
                <a16:creationId xmlns:a16="http://schemas.microsoft.com/office/drawing/2014/main" id="{5E6B6D59-C68F-7DC2-2472-66833B0F8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376" y="1690914"/>
            <a:ext cx="5341255" cy="400594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765B0-F8FE-A2BA-E4DE-FC4D0BAC6232}"/>
              </a:ext>
            </a:extLst>
          </p:cNvPr>
          <p:cNvSpPr>
            <a:spLocks noGrp="1"/>
          </p:cNvSpPr>
          <p:nvPr>
            <p:ph idx="1"/>
          </p:nvPr>
        </p:nvSpPr>
        <p:spPr>
          <a:xfrm>
            <a:off x="772872" y="1084332"/>
            <a:ext cx="5504556" cy="5328605"/>
          </a:xfrm>
        </p:spPr>
        <p:txBody>
          <a:bodyPr>
            <a:normAutofit fontScale="92500"/>
          </a:bodyPr>
          <a:lstStyle/>
          <a:p>
            <a:r>
              <a:rPr lang="en-GB" sz="1800" dirty="0"/>
              <a:t>The fundamental core tenants of the FPS have remained largely unchanged, but in order to remain fresh and innovative, new mechanics (stealth, wall-running), weapons, settings, and challenges have emerged.</a:t>
            </a:r>
          </a:p>
          <a:p>
            <a:endParaRPr lang="en-GB" dirty="0"/>
          </a:p>
          <a:p>
            <a:r>
              <a:rPr lang="en-GB" sz="1800" dirty="0"/>
              <a:t>Id Software’s games eschewed realism in favour of more flexible gameplay – and not just in the setting, be it Mars in </a:t>
            </a:r>
            <a:r>
              <a:rPr lang="en-GB" sz="1800" i="1" dirty="0"/>
              <a:t>Doom</a:t>
            </a:r>
            <a:r>
              <a:rPr lang="en-GB" sz="1800" dirty="0"/>
              <a:t> or the more Fantasy style of </a:t>
            </a:r>
            <a:r>
              <a:rPr lang="en-GB" sz="1800" i="1" dirty="0"/>
              <a:t>Heretic</a:t>
            </a:r>
            <a:r>
              <a:rPr lang="en-GB" sz="1800" dirty="0"/>
              <a:t>, their games allow the player to carry an impossibly large array of weapons on them (something we also see in many games in the Action/Adventure and RPG genres).</a:t>
            </a:r>
          </a:p>
          <a:p>
            <a:endParaRPr lang="en-GB" dirty="0"/>
          </a:p>
          <a:p>
            <a:r>
              <a:rPr lang="en-GB" sz="1800" dirty="0"/>
              <a:t>Later games, such as </a:t>
            </a:r>
            <a:r>
              <a:rPr lang="en-GB" sz="1800" i="1" dirty="0"/>
              <a:t>Halo</a:t>
            </a:r>
            <a:r>
              <a:rPr lang="en-GB" sz="1800" dirty="0"/>
              <a:t>, restrict the player to only two weapons – This encourages a level of tactical thinking into the game. The player has to make a decision based on what they think will be most effective, and this in turn may influence how they play the game.</a:t>
            </a:r>
          </a:p>
        </p:txBody>
      </p:sp>
    </p:spTree>
    <p:extLst>
      <p:ext uri="{BB962C8B-B14F-4D97-AF65-F5344CB8AC3E}">
        <p14:creationId xmlns:p14="http://schemas.microsoft.com/office/powerpoint/2010/main" val="374887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3968-5A41-E2C3-1C78-84002AAB83CF}"/>
              </a:ext>
            </a:extLst>
          </p:cNvPr>
          <p:cNvSpPr>
            <a:spLocks noGrp="1"/>
          </p:cNvSpPr>
          <p:nvPr>
            <p:ph type="title"/>
          </p:nvPr>
        </p:nvSpPr>
        <p:spPr>
          <a:xfrm>
            <a:off x="1030287" y="169934"/>
            <a:ext cx="10131425" cy="792480"/>
          </a:xfrm>
        </p:spPr>
        <p:txBody>
          <a:bodyPr/>
          <a:lstStyle/>
          <a:p>
            <a:pPr algn="ctr"/>
            <a:r>
              <a:rPr lang="en-GB" dirty="0"/>
              <a:t>First-Person-Shooter (FPS)</a:t>
            </a:r>
          </a:p>
        </p:txBody>
      </p:sp>
      <p:sp>
        <p:nvSpPr>
          <p:cNvPr id="8" name="Content Placeholder 2">
            <a:extLst>
              <a:ext uri="{FF2B5EF4-FFF2-40B4-BE49-F238E27FC236}">
                <a16:creationId xmlns:a16="http://schemas.microsoft.com/office/drawing/2014/main" id="{093765B0-F8FE-A2BA-E4DE-FC4D0BAC6232}"/>
              </a:ext>
            </a:extLst>
          </p:cNvPr>
          <p:cNvSpPr>
            <a:spLocks noGrp="1"/>
          </p:cNvSpPr>
          <p:nvPr>
            <p:ph idx="1"/>
          </p:nvPr>
        </p:nvSpPr>
        <p:spPr>
          <a:xfrm>
            <a:off x="825704" y="829016"/>
            <a:ext cx="5504556" cy="3234889"/>
          </a:xfrm>
        </p:spPr>
        <p:txBody>
          <a:bodyPr>
            <a:normAutofit/>
          </a:bodyPr>
          <a:lstStyle/>
          <a:p>
            <a:r>
              <a:rPr lang="en-GB" sz="1800" dirty="0"/>
              <a:t>As the FPS genre has evolved, different areas of focus for design have emerged:</a:t>
            </a:r>
          </a:p>
          <a:p>
            <a:pPr lvl="1"/>
            <a:r>
              <a:rPr lang="en-GB" dirty="0"/>
              <a:t>Realistic rendering: Emulating human peripheral vision</a:t>
            </a:r>
          </a:p>
          <a:p>
            <a:pPr lvl="1"/>
            <a:r>
              <a:rPr lang="en-GB" dirty="0"/>
              <a:t>More realistic movement/ interaction: </a:t>
            </a:r>
            <a:r>
              <a:rPr lang="en-GB" i="1" dirty="0"/>
              <a:t>Trespasser</a:t>
            </a:r>
            <a:r>
              <a:rPr lang="en-GB" dirty="0"/>
              <a:t> is a notable example of a AAA game that tried to reinvent the wheel and fell flat (largely due to its over-ambition and reliance on very powerful hardware).</a:t>
            </a:r>
          </a:p>
          <a:p>
            <a:pPr lvl="1"/>
            <a:r>
              <a:rPr lang="en-GB" dirty="0"/>
              <a:t>Exploration: Instead of linear levels (bringing back and mixing other genres to keep FPS games fresh) </a:t>
            </a:r>
            <a:endParaRPr lang="en-GB" i="1" dirty="0"/>
          </a:p>
        </p:txBody>
      </p:sp>
      <p:pic>
        <p:nvPicPr>
          <p:cNvPr id="3" name="Picture 2" descr="Image result for trespasser game">
            <a:extLst>
              <a:ext uri="{FF2B5EF4-FFF2-40B4-BE49-F238E27FC236}">
                <a16:creationId xmlns:a16="http://schemas.microsoft.com/office/drawing/2014/main" id="{E9849FE8-D2F8-8E92-4E7F-3363B7E3E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1045" y="997026"/>
            <a:ext cx="3242632" cy="24319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2B6168-1268-754D-F4E7-5244695D5156}"/>
              </a:ext>
            </a:extLst>
          </p:cNvPr>
          <p:cNvSpPr txBox="1"/>
          <p:nvPr/>
        </p:nvSpPr>
        <p:spPr>
          <a:xfrm>
            <a:off x="6330260" y="3394025"/>
            <a:ext cx="2223798" cy="246221"/>
          </a:xfrm>
          <a:prstGeom prst="rect">
            <a:avLst/>
          </a:prstGeom>
          <a:noFill/>
        </p:spPr>
        <p:txBody>
          <a:bodyPr wrap="square" rtlCol="0">
            <a:spAutoFit/>
          </a:bodyPr>
          <a:lstStyle/>
          <a:p>
            <a:r>
              <a:rPr lang="en-GB" sz="1000" dirty="0"/>
              <a:t>Trespasser © Electronic Arts</a:t>
            </a:r>
          </a:p>
        </p:txBody>
      </p:sp>
      <p:pic>
        <p:nvPicPr>
          <p:cNvPr id="11" name="Picture 10" descr="A screenshot of a video game&#10;&#10;Description automatically generated">
            <a:extLst>
              <a:ext uri="{FF2B5EF4-FFF2-40B4-BE49-F238E27FC236}">
                <a16:creationId xmlns:a16="http://schemas.microsoft.com/office/drawing/2014/main" id="{76C77D37-A295-B327-64AB-1B6C3EAD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532" y="3690824"/>
            <a:ext cx="3576466" cy="2011762"/>
          </a:xfrm>
          <a:prstGeom prst="rect">
            <a:avLst/>
          </a:prstGeom>
        </p:spPr>
      </p:pic>
      <p:sp>
        <p:nvSpPr>
          <p:cNvPr id="12" name="TextBox 11">
            <a:extLst>
              <a:ext uri="{FF2B5EF4-FFF2-40B4-BE49-F238E27FC236}">
                <a16:creationId xmlns:a16="http://schemas.microsoft.com/office/drawing/2014/main" id="{E3BA4E6A-2722-4B3E-A040-DA721CE2114A}"/>
              </a:ext>
            </a:extLst>
          </p:cNvPr>
          <p:cNvSpPr txBox="1"/>
          <p:nvPr/>
        </p:nvSpPr>
        <p:spPr>
          <a:xfrm>
            <a:off x="5649696" y="5702586"/>
            <a:ext cx="2223798" cy="246221"/>
          </a:xfrm>
          <a:prstGeom prst="rect">
            <a:avLst/>
          </a:prstGeom>
          <a:noFill/>
        </p:spPr>
        <p:txBody>
          <a:bodyPr wrap="square" rtlCol="0">
            <a:spAutoFit/>
          </a:bodyPr>
          <a:lstStyle/>
          <a:p>
            <a:r>
              <a:rPr lang="en-GB" sz="1000" dirty="0"/>
              <a:t>Counter-Strike 2 © Valve</a:t>
            </a:r>
          </a:p>
        </p:txBody>
      </p:sp>
      <p:pic>
        <p:nvPicPr>
          <p:cNvPr id="14" name="Picture 13" descr="A video game of a person holding an object&#10;&#10;Description automatically generated">
            <a:extLst>
              <a:ext uri="{FF2B5EF4-FFF2-40B4-BE49-F238E27FC236}">
                <a16:creationId xmlns:a16="http://schemas.microsoft.com/office/drawing/2014/main" id="{BBACC721-568E-F2C8-ED29-AAC9BD266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338" y="4063905"/>
            <a:ext cx="4246880" cy="2388870"/>
          </a:xfrm>
          <a:prstGeom prst="rect">
            <a:avLst/>
          </a:prstGeom>
        </p:spPr>
      </p:pic>
      <p:sp>
        <p:nvSpPr>
          <p:cNvPr id="15" name="TextBox 14">
            <a:extLst>
              <a:ext uri="{FF2B5EF4-FFF2-40B4-BE49-F238E27FC236}">
                <a16:creationId xmlns:a16="http://schemas.microsoft.com/office/drawing/2014/main" id="{761BB29F-90D7-E17A-A01E-ED1FE7EB95D3}"/>
              </a:ext>
            </a:extLst>
          </p:cNvPr>
          <p:cNvSpPr txBox="1"/>
          <p:nvPr/>
        </p:nvSpPr>
        <p:spPr>
          <a:xfrm>
            <a:off x="1319338" y="6445896"/>
            <a:ext cx="2223798" cy="246221"/>
          </a:xfrm>
          <a:prstGeom prst="rect">
            <a:avLst/>
          </a:prstGeom>
          <a:noFill/>
        </p:spPr>
        <p:txBody>
          <a:bodyPr wrap="square" rtlCol="0">
            <a:spAutoFit/>
          </a:bodyPr>
          <a:lstStyle/>
          <a:p>
            <a:r>
              <a:rPr lang="en-GB" sz="1000" dirty="0"/>
              <a:t>Valorant© Riot Games</a:t>
            </a:r>
          </a:p>
        </p:txBody>
      </p:sp>
      <p:pic>
        <p:nvPicPr>
          <p:cNvPr id="17" name="Picture 16" descr="A video game with a person holding a metal object&#10;&#10;Description automatically generated">
            <a:extLst>
              <a:ext uri="{FF2B5EF4-FFF2-40B4-BE49-F238E27FC236}">
                <a16:creationId xmlns:a16="http://schemas.microsoft.com/office/drawing/2014/main" id="{375DBD09-EE7D-7DD9-7519-E3948CB90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7294" y="4661407"/>
            <a:ext cx="2857761" cy="2143321"/>
          </a:xfrm>
          <a:prstGeom prst="rect">
            <a:avLst/>
          </a:prstGeom>
        </p:spPr>
      </p:pic>
      <p:sp>
        <p:nvSpPr>
          <p:cNvPr id="18" name="TextBox 17">
            <a:extLst>
              <a:ext uri="{FF2B5EF4-FFF2-40B4-BE49-F238E27FC236}">
                <a16:creationId xmlns:a16="http://schemas.microsoft.com/office/drawing/2014/main" id="{316893A8-E95C-B33A-FF3B-A4F61D13240B}"/>
              </a:ext>
            </a:extLst>
          </p:cNvPr>
          <p:cNvSpPr txBox="1"/>
          <p:nvPr/>
        </p:nvSpPr>
        <p:spPr>
          <a:xfrm>
            <a:off x="9288998" y="4428521"/>
            <a:ext cx="2223798" cy="246221"/>
          </a:xfrm>
          <a:prstGeom prst="rect">
            <a:avLst/>
          </a:prstGeom>
          <a:noFill/>
        </p:spPr>
        <p:txBody>
          <a:bodyPr wrap="square" rtlCol="0">
            <a:spAutoFit/>
          </a:bodyPr>
          <a:lstStyle/>
          <a:p>
            <a:r>
              <a:rPr lang="en-GB" sz="1000" dirty="0"/>
              <a:t>Half-Life 2 © Valve</a:t>
            </a:r>
          </a:p>
        </p:txBody>
      </p:sp>
    </p:spTree>
    <p:extLst>
      <p:ext uri="{BB962C8B-B14F-4D97-AF65-F5344CB8AC3E}">
        <p14:creationId xmlns:p14="http://schemas.microsoft.com/office/powerpoint/2010/main" val="2757096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77C1-B8CD-6161-61B8-9A474C858997}"/>
              </a:ext>
            </a:extLst>
          </p:cNvPr>
          <p:cNvSpPr>
            <a:spLocks noGrp="1"/>
          </p:cNvSpPr>
          <p:nvPr>
            <p:ph type="title"/>
          </p:nvPr>
        </p:nvSpPr>
        <p:spPr>
          <a:xfrm>
            <a:off x="685800" y="113793"/>
            <a:ext cx="10131425" cy="660850"/>
          </a:xfrm>
        </p:spPr>
        <p:txBody>
          <a:bodyPr/>
          <a:lstStyle/>
          <a:p>
            <a:pPr algn="ctr"/>
            <a:r>
              <a:rPr lang="en-GB" dirty="0"/>
              <a:t>Level Design Considerations</a:t>
            </a:r>
          </a:p>
        </p:txBody>
      </p:sp>
      <p:sp>
        <p:nvSpPr>
          <p:cNvPr id="3" name="Content Placeholder 2">
            <a:extLst>
              <a:ext uri="{FF2B5EF4-FFF2-40B4-BE49-F238E27FC236}">
                <a16:creationId xmlns:a16="http://schemas.microsoft.com/office/drawing/2014/main" id="{350D80C7-FBBB-5703-A1EE-E7B420B7EE41}"/>
              </a:ext>
            </a:extLst>
          </p:cNvPr>
          <p:cNvSpPr>
            <a:spLocks noGrp="1"/>
          </p:cNvSpPr>
          <p:nvPr>
            <p:ph idx="1"/>
          </p:nvPr>
        </p:nvSpPr>
        <p:spPr>
          <a:xfrm>
            <a:off x="685800" y="983488"/>
            <a:ext cx="7681365" cy="2771648"/>
          </a:xfrm>
        </p:spPr>
        <p:txBody>
          <a:bodyPr>
            <a:normAutofit/>
          </a:bodyPr>
          <a:lstStyle/>
          <a:p>
            <a:r>
              <a:rPr lang="en-GB" dirty="0"/>
              <a:t>Level design in FPS games governs many of the gameplay aspects. These are some of the factors to consider:</a:t>
            </a:r>
          </a:p>
          <a:p>
            <a:pPr lvl="1"/>
            <a:r>
              <a:rPr lang="en-GB" dirty="0"/>
              <a:t>Level geometry/ structure – Creating a basic block-out of the level can help test this early in development. </a:t>
            </a:r>
          </a:p>
          <a:p>
            <a:pPr lvl="1"/>
            <a:r>
              <a:rPr lang="en-GB" dirty="0"/>
              <a:t>Pick-Up placement (weapons, ammunition and health/ power-ups)</a:t>
            </a:r>
          </a:p>
          <a:p>
            <a:pPr lvl="1"/>
            <a:r>
              <a:rPr lang="en-GB" dirty="0"/>
              <a:t>NPC placement</a:t>
            </a:r>
          </a:p>
          <a:p>
            <a:pPr lvl="1"/>
            <a:r>
              <a:rPr lang="en-GB" dirty="0"/>
              <a:t>Script design (controlling NPCs spawning, mutable level features)</a:t>
            </a:r>
          </a:p>
        </p:txBody>
      </p:sp>
      <mc:AlternateContent xmlns:mc="http://schemas.openxmlformats.org/markup-compatibility/2006">
        <mc:Choice xmlns:am3d="http://schemas.microsoft.com/office/drawing/2017/model3d" Requires="am3d">
          <p:graphicFrame>
            <p:nvGraphicFramePr>
              <p:cNvPr id="4" name="3D Model 3" descr="Building 13">
                <a:extLst>
                  <a:ext uri="{FF2B5EF4-FFF2-40B4-BE49-F238E27FC236}">
                    <a16:creationId xmlns:a16="http://schemas.microsoft.com/office/drawing/2014/main" id="{CB82AFAD-5663-1101-8648-3B9E3688C96F}"/>
                  </a:ext>
                </a:extLst>
              </p:cNvPr>
              <p:cNvGraphicFramePr>
                <a:graphicFrameLocks noChangeAspect="1"/>
              </p:cNvGraphicFramePr>
              <p:nvPr>
                <p:extLst>
                  <p:ext uri="{D42A27DB-BD31-4B8C-83A1-F6EECF244321}">
                    <p14:modId xmlns:p14="http://schemas.microsoft.com/office/powerpoint/2010/main" val="1245422193"/>
                  </p:ext>
                </p:extLst>
              </p:nvPr>
            </p:nvGraphicFramePr>
            <p:xfrm>
              <a:off x="8022337" y="1138774"/>
              <a:ext cx="3867210" cy="2461076"/>
            </p:xfrm>
            <a:graphic>
              <a:graphicData uri="http://schemas.microsoft.com/office/drawing/2017/model3d">
                <am3d:model3d r:embed="rId2">
                  <am3d:spPr>
                    <a:xfrm>
                      <a:off x="0" y="0"/>
                      <a:ext cx="3867210" cy="2461076"/>
                    </a:xfrm>
                    <a:prstGeom prst="rect">
                      <a:avLst/>
                    </a:prstGeom>
                  </am3d:spPr>
                  <am3d:camera>
                    <am3d:pos x="0" y="0" z="68718143"/>
                    <am3d:up dx="0" dy="36000000" dz="0"/>
                    <am3d:lookAt x="0" y="0" z="0"/>
                    <am3d:perspective fov="2700000"/>
                  </am3d:camera>
                  <am3d:trans>
                    <am3d:meterPerModelUnit n="19685" d="1000000"/>
                    <am3d:preTrans dx="0" dy="-4799072" dz="0"/>
                    <am3d:scale>
                      <am3d:sx n="1000000" d="1000000"/>
                      <am3d:sy n="1000000" d="1000000"/>
                      <am3d:sz n="1000000" d="1000000"/>
                    </am3d:scale>
                    <am3d:rot ax="9988918" ay="2182428" az="10313168"/>
                    <am3d:postTrans dx="0" dy="0" dz="0"/>
                  </am3d:trans>
                  <am3d:raster rName="Office3DRenderer" rVer="16.0.8326">
                    <am3d:blip r:embed="rId3"/>
                  </am3d:raster>
                  <am3d:objViewport viewportSz="41035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uilding 13">
                <a:extLst>
                  <a:ext uri="{FF2B5EF4-FFF2-40B4-BE49-F238E27FC236}">
                    <a16:creationId xmlns:a16="http://schemas.microsoft.com/office/drawing/2014/main" id="{CB82AFAD-5663-1101-8648-3B9E3688C96F}"/>
                  </a:ext>
                </a:extLst>
              </p:cNvPr>
              <p:cNvPicPr>
                <a:picLocks noGrp="1" noRot="1" noChangeAspect="1" noMove="1" noResize="1" noEditPoints="1" noAdjustHandles="1" noChangeArrowheads="1" noChangeShapeType="1" noCrop="1"/>
              </p:cNvPicPr>
              <p:nvPr/>
            </p:nvPicPr>
            <p:blipFill>
              <a:blip r:embed="rId3"/>
              <a:stretch>
                <a:fillRect/>
              </a:stretch>
            </p:blipFill>
            <p:spPr>
              <a:xfrm>
                <a:off x="8022337" y="1138774"/>
                <a:ext cx="3867210" cy="2461076"/>
              </a:xfrm>
              <a:prstGeom prst="rect">
                <a:avLst/>
              </a:prstGeom>
            </p:spPr>
          </p:pic>
        </mc:Fallback>
      </mc:AlternateContent>
      <p:sp>
        <p:nvSpPr>
          <p:cNvPr id="5" name="Content Placeholder 2">
            <a:extLst>
              <a:ext uri="{FF2B5EF4-FFF2-40B4-BE49-F238E27FC236}">
                <a16:creationId xmlns:a16="http://schemas.microsoft.com/office/drawing/2014/main" id="{5032F6A2-1519-E87F-C85C-283CF9F0E14A}"/>
              </a:ext>
            </a:extLst>
          </p:cNvPr>
          <p:cNvSpPr txBox="1">
            <a:spLocks/>
          </p:cNvSpPr>
          <p:nvPr/>
        </p:nvSpPr>
        <p:spPr>
          <a:xfrm>
            <a:off x="685800" y="3433064"/>
            <a:ext cx="11144504" cy="343611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dirty="0"/>
              <a:t>Level structure needs to take these into account:</a:t>
            </a:r>
          </a:p>
          <a:p>
            <a:pPr lvl="1"/>
            <a:r>
              <a:rPr lang="en-GB" dirty="0"/>
              <a:t>Pacing – Levels need to be designed so that key points on the map are accessible, and obvious to the player (is there a focal point you are wanting to guide the player towards?) Are you encouraging exploration or does the player need to get around quickly?</a:t>
            </a:r>
          </a:p>
          <a:p>
            <a:pPr lvl="1"/>
            <a:r>
              <a:rPr lang="en-GB" dirty="0"/>
              <a:t>Tension – Create levels that put the player into situations or place the player under pressure (being hunted through a dense cityscape or trapped in a room with a timer ticking down).</a:t>
            </a:r>
          </a:p>
          <a:p>
            <a:pPr lvl="1"/>
            <a:r>
              <a:rPr lang="en-GB" dirty="0"/>
              <a:t>Challenge – The level goals need to be obvious and attainable, whilst not guaranteeing success. An unclear goal may cause frustration, too easy and the player will become bored. Remember Mihaly Chiksentimihi’s concept of Flow?</a:t>
            </a:r>
          </a:p>
          <a:p>
            <a:pPr lvl="1"/>
            <a:endParaRPr lang="en-GB" dirty="0"/>
          </a:p>
        </p:txBody>
      </p:sp>
    </p:spTree>
    <p:extLst>
      <p:ext uri="{BB962C8B-B14F-4D97-AF65-F5344CB8AC3E}">
        <p14:creationId xmlns:p14="http://schemas.microsoft.com/office/powerpoint/2010/main" val="75689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77C1-B8CD-6161-61B8-9A474C858997}"/>
              </a:ext>
            </a:extLst>
          </p:cNvPr>
          <p:cNvSpPr>
            <a:spLocks noGrp="1"/>
          </p:cNvSpPr>
          <p:nvPr>
            <p:ph type="title"/>
          </p:nvPr>
        </p:nvSpPr>
        <p:spPr>
          <a:xfrm>
            <a:off x="685800" y="113793"/>
            <a:ext cx="10131425" cy="660850"/>
          </a:xfrm>
        </p:spPr>
        <p:txBody>
          <a:bodyPr/>
          <a:lstStyle/>
          <a:p>
            <a:pPr algn="ctr"/>
            <a:r>
              <a:rPr lang="en-GB" dirty="0"/>
              <a:t>Level Design Considerations</a:t>
            </a:r>
          </a:p>
        </p:txBody>
      </p:sp>
      <p:sp>
        <p:nvSpPr>
          <p:cNvPr id="3" name="Content Placeholder 2">
            <a:extLst>
              <a:ext uri="{FF2B5EF4-FFF2-40B4-BE49-F238E27FC236}">
                <a16:creationId xmlns:a16="http://schemas.microsoft.com/office/drawing/2014/main" id="{350D80C7-FBBB-5703-A1EE-E7B420B7EE41}"/>
              </a:ext>
            </a:extLst>
          </p:cNvPr>
          <p:cNvSpPr>
            <a:spLocks noGrp="1"/>
          </p:cNvSpPr>
          <p:nvPr>
            <p:ph idx="1"/>
          </p:nvPr>
        </p:nvSpPr>
        <p:spPr>
          <a:xfrm>
            <a:off x="685800" y="983487"/>
            <a:ext cx="7312152" cy="2445513"/>
          </a:xfrm>
        </p:spPr>
        <p:txBody>
          <a:bodyPr>
            <a:normAutofit/>
          </a:bodyPr>
          <a:lstStyle/>
          <a:p>
            <a:r>
              <a:rPr lang="en-GB" dirty="0"/>
              <a:t>Level segmentation is also an important aspect to consider. Here the level is split according to:</a:t>
            </a:r>
          </a:p>
          <a:p>
            <a:pPr lvl="1"/>
            <a:r>
              <a:rPr lang="en-GB" dirty="0"/>
              <a:t>Spatial segmentation – Different parts of the level have some unique challenge or condition. </a:t>
            </a:r>
          </a:p>
          <a:p>
            <a:pPr lvl="2"/>
            <a:r>
              <a:rPr lang="en-GB" dirty="0"/>
              <a:t>Doom 3 has a section of a level where you navigate through corridors in pitch darkness, relying on very limited light to find your way.</a:t>
            </a:r>
          </a:p>
          <a:p>
            <a:pPr lvl="2"/>
            <a:r>
              <a:rPr lang="en-GB" dirty="0"/>
              <a:t>Some parts of heists and missions in GTA Online use darkness, stealth and the use of disguises.</a:t>
            </a:r>
          </a:p>
        </p:txBody>
      </p:sp>
      <p:pic>
        <p:nvPicPr>
          <p:cNvPr id="7" name="Picture 6" descr="A dark room with lights&#10;&#10;Description automatically generated">
            <a:extLst>
              <a:ext uri="{FF2B5EF4-FFF2-40B4-BE49-F238E27FC236}">
                <a16:creationId xmlns:a16="http://schemas.microsoft.com/office/drawing/2014/main" id="{6E847158-3AA3-B475-CA39-796AC7EBE206}"/>
              </a:ext>
            </a:extLst>
          </p:cNvPr>
          <p:cNvPicPr>
            <a:picLocks noChangeAspect="1"/>
          </p:cNvPicPr>
          <p:nvPr/>
        </p:nvPicPr>
        <p:blipFill>
          <a:blip r:embed="rId2">
            <a:extLst>
              <a:ext uri="{28A0092B-C50C-407E-A947-70E740481C1C}">
                <a14:useLocalDpi xmlns:a14="http://schemas.microsoft.com/office/drawing/2010/main" val="0"/>
              </a:ext>
            </a:extLst>
          </a:blip>
          <a:srcRect l="6323" r="9918"/>
          <a:stretch/>
        </p:blipFill>
        <p:spPr>
          <a:xfrm>
            <a:off x="8341216" y="983487"/>
            <a:ext cx="3352801" cy="2251656"/>
          </a:xfrm>
          <a:prstGeom prst="rect">
            <a:avLst/>
          </a:prstGeom>
        </p:spPr>
      </p:pic>
      <p:sp>
        <p:nvSpPr>
          <p:cNvPr id="8" name="TextBox 7">
            <a:extLst>
              <a:ext uri="{FF2B5EF4-FFF2-40B4-BE49-F238E27FC236}">
                <a16:creationId xmlns:a16="http://schemas.microsoft.com/office/drawing/2014/main" id="{0D7B5574-4895-91A4-120E-940FB8C5C10A}"/>
              </a:ext>
            </a:extLst>
          </p:cNvPr>
          <p:cNvSpPr txBox="1"/>
          <p:nvPr/>
        </p:nvSpPr>
        <p:spPr>
          <a:xfrm>
            <a:off x="8281115" y="3235143"/>
            <a:ext cx="2223798" cy="246221"/>
          </a:xfrm>
          <a:prstGeom prst="rect">
            <a:avLst/>
          </a:prstGeom>
          <a:noFill/>
        </p:spPr>
        <p:txBody>
          <a:bodyPr wrap="square" rtlCol="0">
            <a:spAutoFit/>
          </a:bodyPr>
          <a:lstStyle/>
          <a:p>
            <a:r>
              <a:rPr lang="en-GB" sz="1000" dirty="0"/>
              <a:t>Doom 3© id Software</a:t>
            </a:r>
          </a:p>
        </p:txBody>
      </p:sp>
      <p:sp>
        <p:nvSpPr>
          <p:cNvPr id="9" name="Content Placeholder 2">
            <a:extLst>
              <a:ext uri="{FF2B5EF4-FFF2-40B4-BE49-F238E27FC236}">
                <a16:creationId xmlns:a16="http://schemas.microsoft.com/office/drawing/2014/main" id="{7DAD4A71-D72D-10B8-7CEC-C277320C7B67}"/>
              </a:ext>
            </a:extLst>
          </p:cNvPr>
          <p:cNvSpPr txBox="1">
            <a:spLocks/>
          </p:cNvSpPr>
          <p:nvPr/>
        </p:nvSpPr>
        <p:spPr>
          <a:xfrm>
            <a:off x="685800" y="3109159"/>
            <a:ext cx="11008217" cy="154870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r>
              <a:rPr lang="en-GB" dirty="0"/>
              <a:t>It is important to ensure that your level design supports the style of gameplay. In GTA Online, if your cover is blown on a mission or a camera is triggered, you may need to fight your way through the mission. Does your level design still give the player a chance to complete it under different conditions?</a:t>
            </a:r>
          </a:p>
        </p:txBody>
      </p:sp>
      <p:sp>
        <p:nvSpPr>
          <p:cNvPr id="11" name="Content Placeholder 2">
            <a:extLst>
              <a:ext uri="{FF2B5EF4-FFF2-40B4-BE49-F238E27FC236}">
                <a16:creationId xmlns:a16="http://schemas.microsoft.com/office/drawing/2014/main" id="{1C313758-138A-2B66-796D-99CDECBAAF67}"/>
              </a:ext>
            </a:extLst>
          </p:cNvPr>
          <p:cNvSpPr txBox="1">
            <a:spLocks/>
          </p:cNvSpPr>
          <p:nvPr/>
        </p:nvSpPr>
        <p:spPr>
          <a:xfrm>
            <a:off x="685800" y="4365750"/>
            <a:ext cx="7946137" cy="227076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dirty="0"/>
              <a:t>Temporal segmentation underpins pacing. Are you allowing your player time to explore, or putting them under pressure? How long do you want them to spend in the level, and what experience are you trying to create?</a:t>
            </a:r>
          </a:p>
          <a:p>
            <a:pPr lvl="1"/>
            <a:r>
              <a:rPr lang="en-GB" dirty="0"/>
              <a:t>Some games also use temporal segmentation to ensure that parts of the level are not available until a certain time. The Path of the Mythic Dawn quest in Elder Scrolls IV: Oblivion features a hidden entrance as part of the main story that is only available once a puzzle has been completed, and the player waits until 12pm for the entrance to be revealed.</a:t>
            </a:r>
          </a:p>
        </p:txBody>
      </p:sp>
      <p:pic>
        <p:nvPicPr>
          <p:cNvPr id="13" name="Picture 12" descr="A screen shot of a video game&#10;&#10;Description automatically generated">
            <a:extLst>
              <a:ext uri="{FF2B5EF4-FFF2-40B4-BE49-F238E27FC236}">
                <a16:creationId xmlns:a16="http://schemas.microsoft.com/office/drawing/2014/main" id="{3AFAD37E-F867-071B-8671-061F0254356F}"/>
              </a:ext>
            </a:extLst>
          </p:cNvPr>
          <p:cNvPicPr>
            <a:picLocks noChangeAspect="1"/>
          </p:cNvPicPr>
          <p:nvPr/>
        </p:nvPicPr>
        <p:blipFill>
          <a:blip r:embed="rId3">
            <a:extLst>
              <a:ext uri="{28A0092B-C50C-407E-A947-70E740481C1C}">
                <a14:useLocalDpi xmlns:a14="http://schemas.microsoft.com/office/drawing/2010/main" val="0"/>
              </a:ext>
            </a:extLst>
          </a:blip>
          <a:srcRect l="6295" r="5540"/>
          <a:stretch/>
        </p:blipFill>
        <p:spPr>
          <a:xfrm>
            <a:off x="8603488" y="4452288"/>
            <a:ext cx="3039872" cy="1938003"/>
          </a:xfrm>
          <a:prstGeom prst="rect">
            <a:avLst/>
          </a:prstGeom>
        </p:spPr>
      </p:pic>
      <p:sp>
        <p:nvSpPr>
          <p:cNvPr id="14" name="TextBox 13">
            <a:extLst>
              <a:ext uri="{FF2B5EF4-FFF2-40B4-BE49-F238E27FC236}">
                <a16:creationId xmlns:a16="http://schemas.microsoft.com/office/drawing/2014/main" id="{08BB7426-DFC6-1464-BB1B-7683CC34AEAC}"/>
              </a:ext>
            </a:extLst>
          </p:cNvPr>
          <p:cNvSpPr txBox="1"/>
          <p:nvPr/>
        </p:nvSpPr>
        <p:spPr>
          <a:xfrm>
            <a:off x="8552831" y="6353718"/>
            <a:ext cx="2639174" cy="246221"/>
          </a:xfrm>
          <a:prstGeom prst="rect">
            <a:avLst/>
          </a:prstGeom>
          <a:noFill/>
        </p:spPr>
        <p:txBody>
          <a:bodyPr wrap="square" rtlCol="0">
            <a:spAutoFit/>
          </a:bodyPr>
          <a:lstStyle/>
          <a:p>
            <a:r>
              <a:rPr lang="en-GB" sz="1000" dirty="0"/>
              <a:t>Elder Scrolls IV: Oblivion© Bethesda Softworks</a:t>
            </a:r>
          </a:p>
        </p:txBody>
      </p:sp>
    </p:spTree>
    <p:extLst>
      <p:ext uri="{BB962C8B-B14F-4D97-AF65-F5344CB8AC3E}">
        <p14:creationId xmlns:p14="http://schemas.microsoft.com/office/powerpoint/2010/main" val="341003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77C1-B8CD-6161-61B8-9A474C858997}"/>
              </a:ext>
            </a:extLst>
          </p:cNvPr>
          <p:cNvSpPr>
            <a:spLocks noGrp="1"/>
          </p:cNvSpPr>
          <p:nvPr>
            <p:ph type="title"/>
          </p:nvPr>
        </p:nvSpPr>
        <p:spPr>
          <a:xfrm>
            <a:off x="685800" y="113793"/>
            <a:ext cx="10131425" cy="660850"/>
          </a:xfrm>
        </p:spPr>
        <p:txBody>
          <a:bodyPr/>
          <a:lstStyle/>
          <a:p>
            <a:pPr algn="ctr"/>
            <a:r>
              <a:rPr lang="en-GB" dirty="0"/>
              <a:t>Level Design Considerations</a:t>
            </a:r>
          </a:p>
        </p:txBody>
      </p:sp>
      <p:sp>
        <p:nvSpPr>
          <p:cNvPr id="3" name="Content Placeholder 2">
            <a:extLst>
              <a:ext uri="{FF2B5EF4-FFF2-40B4-BE49-F238E27FC236}">
                <a16:creationId xmlns:a16="http://schemas.microsoft.com/office/drawing/2014/main" id="{350D80C7-FBBB-5703-A1EE-E7B420B7EE41}"/>
              </a:ext>
            </a:extLst>
          </p:cNvPr>
          <p:cNvSpPr>
            <a:spLocks noGrp="1"/>
          </p:cNvSpPr>
          <p:nvPr>
            <p:ph idx="1"/>
          </p:nvPr>
        </p:nvSpPr>
        <p:spPr>
          <a:xfrm>
            <a:off x="685800" y="983488"/>
            <a:ext cx="11156696" cy="5088128"/>
          </a:xfrm>
        </p:spPr>
        <p:txBody>
          <a:bodyPr>
            <a:normAutofit/>
          </a:bodyPr>
          <a:lstStyle/>
          <a:p>
            <a:r>
              <a:rPr lang="en-GB" dirty="0"/>
              <a:t>Common patterns that underpin FPS level design…</a:t>
            </a:r>
          </a:p>
          <a:p>
            <a:pPr lvl="1"/>
            <a:r>
              <a:rPr lang="en-GB" dirty="0"/>
              <a:t>Sniper positions: Elevated (typically protected) locations where players and NPCs can attack other characters using long-range weapons.</a:t>
            </a:r>
          </a:p>
          <a:p>
            <a:pPr lvl="1"/>
            <a:r>
              <a:rPr lang="en-GB" dirty="0"/>
              <a:t>Gallery: An elevated area running parallel to a corridor where players can attack enemies below.</a:t>
            </a:r>
          </a:p>
          <a:p>
            <a:pPr lvl="1"/>
            <a:r>
              <a:rPr lang="en-GB" dirty="0"/>
              <a:t>Choke Point: A single, narrow point of progress (a doorway) that is a focal point for an attack.</a:t>
            </a:r>
          </a:p>
          <a:p>
            <a:pPr lvl="1"/>
            <a:r>
              <a:rPr lang="en-GB" dirty="0"/>
              <a:t>Alternate gameplay: Allow the player access to enter vehicles or gun turrets.</a:t>
            </a:r>
          </a:p>
          <a:p>
            <a:pPr lvl="1"/>
            <a:r>
              <a:rPr lang="en-GB" dirty="0"/>
              <a:t>Split levels: Provide the player with a choice of path to follow.</a:t>
            </a:r>
          </a:p>
          <a:p>
            <a:pPr lvl="1"/>
            <a:r>
              <a:rPr lang="en-GB" dirty="0"/>
              <a:t>Hidden area: Very popular in older FPS games – usually a secret location with health and/or ammo. May be tied to an overall level score.</a:t>
            </a:r>
          </a:p>
          <a:p>
            <a:pPr lvl="1"/>
            <a:r>
              <a:rPr lang="en-GB" dirty="0"/>
              <a:t>Flanking route: Gives the player a chance to scope out an alternative route through a difficult region of the map and may provide a tactical advantage in terms of attacking a large group of enemies.</a:t>
            </a:r>
          </a:p>
          <a:p>
            <a:pPr lvl="1"/>
            <a:endParaRPr lang="en-GB" dirty="0"/>
          </a:p>
        </p:txBody>
      </p:sp>
    </p:spTree>
    <p:extLst>
      <p:ext uri="{BB962C8B-B14F-4D97-AF65-F5344CB8AC3E}">
        <p14:creationId xmlns:p14="http://schemas.microsoft.com/office/powerpoint/2010/main" val="154173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B0C8A-00A2-E3FC-F43A-7F3AB25E0C35}"/>
              </a:ext>
            </a:extLst>
          </p:cNvPr>
          <p:cNvSpPr>
            <a:spLocks noGrp="1"/>
          </p:cNvSpPr>
          <p:nvPr>
            <p:ph type="title"/>
          </p:nvPr>
        </p:nvSpPr>
        <p:spPr>
          <a:xfrm>
            <a:off x="683766" y="120406"/>
            <a:ext cx="10131425" cy="588021"/>
          </a:xfrm>
        </p:spPr>
        <p:txBody>
          <a:bodyPr>
            <a:normAutofit fontScale="90000"/>
          </a:bodyPr>
          <a:lstStyle/>
          <a:p>
            <a:pPr algn="ctr"/>
            <a:r>
              <a:rPr lang="en-GB" dirty="0"/>
              <a:t>Designing Weapon and Enemy Types</a:t>
            </a:r>
          </a:p>
        </p:txBody>
      </p:sp>
      <p:sp>
        <p:nvSpPr>
          <p:cNvPr id="3" name="Content Placeholder 2">
            <a:extLst>
              <a:ext uri="{FF2B5EF4-FFF2-40B4-BE49-F238E27FC236}">
                <a16:creationId xmlns:a16="http://schemas.microsoft.com/office/drawing/2014/main" id="{379DFCE4-66DC-86EE-5A6A-722F8A4D68C9}"/>
              </a:ext>
            </a:extLst>
          </p:cNvPr>
          <p:cNvSpPr>
            <a:spLocks noGrp="1"/>
          </p:cNvSpPr>
          <p:nvPr>
            <p:ph idx="1"/>
          </p:nvPr>
        </p:nvSpPr>
        <p:spPr>
          <a:xfrm>
            <a:off x="683766" y="677410"/>
            <a:ext cx="10131425" cy="783204"/>
          </a:xfrm>
        </p:spPr>
        <p:txBody>
          <a:bodyPr/>
          <a:lstStyle/>
          <a:p>
            <a:r>
              <a:rPr lang="en-GB" dirty="0"/>
              <a:t>This is a partial table of weapon capabilities from Quake III (</a:t>
            </a:r>
            <a:r>
              <a:rPr lang="en-GB" sz="1800" dirty="0">
                <a:hlinkClick r:id="rId2"/>
              </a:rPr>
              <a:t>http://quake.wikia.com/wiki/Category:Quake_III_Arena_weapons</a:t>
            </a:r>
            <a:r>
              <a:rPr lang="en-GB" sz="1800" dirty="0"/>
              <a:t>)</a:t>
            </a:r>
            <a:endParaRPr lang="en-GB" dirty="0"/>
          </a:p>
        </p:txBody>
      </p:sp>
      <p:pic>
        <p:nvPicPr>
          <p:cNvPr id="4" name="Picture 3">
            <a:extLst>
              <a:ext uri="{FF2B5EF4-FFF2-40B4-BE49-F238E27FC236}">
                <a16:creationId xmlns:a16="http://schemas.microsoft.com/office/drawing/2014/main" id="{782843A5-75FD-5D40-DDA9-427A90937588}"/>
              </a:ext>
            </a:extLst>
          </p:cNvPr>
          <p:cNvPicPr>
            <a:picLocks noChangeAspect="1"/>
          </p:cNvPicPr>
          <p:nvPr/>
        </p:nvPicPr>
        <p:blipFill>
          <a:blip r:embed="rId3"/>
          <a:stretch>
            <a:fillRect/>
          </a:stretch>
        </p:blipFill>
        <p:spPr>
          <a:xfrm>
            <a:off x="5230971" y="1592651"/>
            <a:ext cx="1680271" cy="4991700"/>
          </a:xfrm>
          <a:prstGeom prst="rect">
            <a:avLst/>
          </a:prstGeom>
        </p:spPr>
      </p:pic>
      <p:pic>
        <p:nvPicPr>
          <p:cNvPr id="5" name="Picture 4">
            <a:extLst>
              <a:ext uri="{FF2B5EF4-FFF2-40B4-BE49-F238E27FC236}">
                <a16:creationId xmlns:a16="http://schemas.microsoft.com/office/drawing/2014/main" id="{104C12C8-CDE1-E12E-9180-CED1D3F0E79D}"/>
              </a:ext>
            </a:extLst>
          </p:cNvPr>
          <p:cNvPicPr>
            <a:picLocks noChangeAspect="1"/>
          </p:cNvPicPr>
          <p:nvPr/>
        </p:nvPicPr>
        <p:blipFill>
          <a:blip r:embed="rId4"/>
          <a:stretch>
            <a:fillRect/>
          </a:stretch>
        </p:blipFill>
        <p:spPr>
          <a:xfrm>
            <a:off x="7035312" y="1582521"/>
            <a:ext cx="2062649" cy="4991700"/>
          </a:xfrm>
          <a:prstGeom prst="rect">
            <a:avLst/>
          </a:prstGeom>
        </p:spPr>
      </p:pic>
      <p:pic>
        <p:nvPicPr>
          <p:cNvPr id="6" name="Picture 5">
            <a:extLst>
              <a:ext uri="{FF2B5EF4-FFF2-40B4-BE49-F238E27FC236}">
                <a16:creationId xmlns:a16="http://schemas.microsoft.com/office/drawing/2014/main" id="{B843E67B-18CF-A7A8-C622-577F9381CF6B}"/>
              </a:ext>
            </a:extLst>
          </p:cNvPr>
          <p:cNvPicPr>
            <a:picLocks noChangeAspect="1"/>
          </p:cNvPicPr>
          <p:nvPr/>
        </p:nvPicPr>
        <p:blipFill>
          <a:blip r:embed="rId5"/>
          <a:stretch>
            <a:fillRect/>
          </a:stretch>
        </p:blipFill>
        <p:spPr>
          <a:xfrm>
            <a:off x="9222031" y="1587586"/>
            <a:ext cx="1593160" cy="4981570"/>
          </a:xfrm>
          <a:prstGeom prst="rect">
            <a:avLst/>
          </a:prstGeom>
        </p:spPr>
      </p:pic>
      <p:pic>
        <p:nvPicPr>
          <p:cNvPr id="7" name="Picture 6">
            <a:extLst>
              <a:ext uri="{FF2B5EF4-FFF2-40B4-BE49-F238E27FC236}">
                <a16:creationId xmlns:a16="http://schemas.microsoft.com/office/drawing/2014/main" id="{395078B2-8203-AC2B-82AC-95CD2789F8BF}"/>
              </a:ext>
            </a:extLst>
          </p:cNvPr>
          <p:cNvPicPr>
            <a:picLocks noChangeAspect="1"/>
          </p:cNvPicPr>
          <p:nvPr/>
        </p:nvPicPr>
        <p:blipFill>
          <a:blip r:embed="rId6"/>
          <a:stretch>
            <a:fillRect/>
          </a:stretch>
        </p:blipFill>
        <p:spPr>
          <a:xfrm>
            <a:off x="1309009" y="1582521"/>
            <a:ext cx="1581097" cy="4991700"/>
          </a:xfrm>
          <a:prstGeom prst="rect">
            <a:avLst/>
          </a:prstGeom>
        </p:spPr>
      </p:pic>
      <p:pic>
        <p:nvPicPr>
          <p:cNvPr id="8" name="Picture 7">
            <a:extLst>
              <a:ext uri="{FF2B5EF4-FFF2-40B4-BE49-F238E27FC236}">
                <a16:creationId xmlns:a16="http://schemas.microsoft.com/office/drawing/2014/main" id="{A4EB4BC8-5659-9A9F-D140-4988B312EF76}"/>
              </a:ext>
            </a:extLst>
          </p:cNvPr>
          <p:cNvPicPr>
            <a:picLocks noChangeAspect="1"/>
          </p:cNvPicPr>
          <p:nvPr/>
        </p:nvPicPr>
        <p:blipFill>
          <a:blip r:embed="rId7"/>
          <a:stretch>
            <a:fillRect/>
          </a:stretch>
        </p:blipFill>
        <p:spPr>
          <a:xfrm>
            <a:off x="3014176" y="1582521"/>
            <a:ext cx="2092725" cy="4991700"/>
          </a:xfrm>
          <a:prstGeom prst="rect">
            <a:avLst/>
          </a:prstGeom>
        </p:spPr>
      </p:pic>
    </p:spTree>
    <p:extLst>
      <p:ext uri="{BB962C8B-B14F-4D97-AF65-F5344CB8AC3E}">
        <p14:creationId xmlns:p14="http://schemas.microsoft.com/office/powerpoint/2010/main" val="375943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B0C8A-00A2-E3FC-F43A-7F3AB25E0C35}"/>
              </a:ext>
            </a:extLst>
          </p:cNvPr>
          <p:cNvSpPr>
            <a:spLocks noGrp="1"/>
          </p:cNvSpPr>
          <p:nvPr>
            <p:ph type="title"/>
          </p:nvPr>
        </p:nvSpPr>
        <p:spPr>
          <a:xfrm>
            <a:off x="683766" y="120406"/>
            <a:ext cx="10131425" cy="588021"/>
          </a:xfrm>
        </p:spPr>
        <p:txBody>
          <a:bodyPr>
            <a:normAutofit fontScale="90000"/>
          </a:bodyPr>
          <a:lstStyle/>
          <a:p>
            <a:pPr algn="ctr"/>
            <a:r>
              <a:rPr lang="en-GB" dirty="0"/>
              <a:t>Designing Weapon and Enemy Types</a:t>
            </a:r>
          </a:p>
        </p:txBody>
      </p:sp>
      <p:sp>
        <p:nvSpPr>
          <p:cNvPr id="3" name="Content Placeholder 2">
            <a:extLst>
              <a:ext uri="{FF2B5EF4-FFF2-40B4-BE49-F238E27FC236}">
                <a16:creationId xmlns:a16="http://schemas.microsoft.com/office/drawing/2014/main" id="{379DFCE4-66DC-86EE-5A6A-722F8A4D68C9}"/>
              </a:ext>
            </a:extLst>
          </p:cNvPr>
          <p:cNvSpPr>
            <a:spLocks noGrp="1"/>
          </p:cNvSpPr>
          <p:nvPr>
            <p:ph idx="1"/>
          </p:nvPr>
        </p:nvSpPr>
        <p:spPr>
          <a:xfrm>
            <a:off x="683766" y="677410"/>
            <a:ext cx="10131425" cy="2162894"/>
          </a:xfrm>
        </p:spPr>
        <p:txBody>
          <a:bodyPr>
            <a:normAutofit/>
          </a:bodyPr>
          <a:lstStyle/>
          <a:p>
            <a:r>
              <a:rPr lang="en-GB" dirty="0"/>
              <a:t>In addition to designing each enemy, weapon, and pick-up, your design documentation should show a timeline for each item – at what point during the progression of the game it appears and how long is it in play (think a more focused version of the beat chart)?</a:t>
            </a:r>
          </a:p>
          <a:p>
            <a:r>
              <a:rPr lang="en-GB" dirty="0"/>
              <a:t>The chart below shows the difficulty of a range of enemy types that may be encountered in the game. Visually displaying this information gives us an overview of the flow and a way of controlling the difficulty curve.</a:t>
            </a:r>
          </a:p>
        </p:txBody>
      </p:sp>
      <p:sp>
        <p:nvSpPr>
          <p:cNvPr id="18" name="Rectangle 17">
            <a:extLst>
              <a:ext uri="{FF2B5EF4-FFF2-40B4-BE49-F238E27FC236}">
                <a16:creationId xmlns:a16="http://schemas.microsoft.com/office/drawing/2014/main" id="{1493108C-D640-5972-1F71-7C2B0E4521B4}"/>
              </a:ext>
            </a:extLst>
          </p:cNvPr>
          <p:cNvSpPr/>
          <p:nvPr/>
        </p:nvSpPr>
        <p:spPr>
          <a:xfrm>
            <a:off x="1535463" y="5374697"/>
            <a:ext cx="5467725" cy="935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Object 8">
            <a:extLst>
              <a:ext uri="{FF2B5EF4-FFF2-40B4-BE49-F238E27FC236}">
                <a16:creationId xmlns:a16="http://schemas.microsoft.com/office/drawing/2014/main" id="{26A1336A-797F-1CAE-791F-1118B56CF3FE}"/>
              </a:ext>
            </a:extLst>
          </p:cNvPr>
          <p:cNvGraphicFramePr>
            <a:graphicFrameLocks noChangeAspect="1"/>
          </p:cNvGraphicFramePr>
          <p:nvPr>
            <p:extLst>
              <p:ext uri="{D42A27DB-BD31-4B8C-83A1-F6EECF244321}">
                <p14:modId xmlns:p14="http://schemas.microsoft.com/office/powerpoint/2010/main" val="1048229023"/>
              </p:ext>
            </p:extLst>
          </p:nvPr>
        </p:nvGraphicFramePr>
        <p:xfrm>
          <a:off x="1535463" y="5387233"/>
          <a:ext cx="5467725" cy="923330"/>
        </p:xfrm>
        <a:graphic>
          <a:graphicData uri="http://schemas.openxmlformats.org/presentationml/2006/ole">
            <mc:AlternateContent xmlns:mc="http://schemas.openxmlformats.org/markup-compatibility/2006">
              <mc:Choice xmlns:v="urn:schemas-microsoft-com:vml" Requires="v">
                <p:oleObj name="Worksheet" r:id="rId2" imgW="3243513" imgH="547938" progId="Excel.Sheet.12">
                  <p:embed/>
                </p:oleObj>
              </mc:Choice>
              <mc:Fallback>
                <p:oleObj name="Worksheet" r:id="rId2" imgW="3243513" imgH="547938" progId="Excel.Sheet.12">
                  <p:embed/>
                  <p:pic>
                    <p:nvPicPr>
                      <p:cNvPr id="9" name="Object 8">
                        <a:extLst>
                          <a:ext uri="{FF2B5EF4-FFF2-40B4-BE49-F238E27FC236}">
                            <a16:creationId xmlns:a16="http://schemas.microsoft.com/office/drawing/2014/main" id="{26A1336A-797F-1CAE-791F-1118B56CF3FE}"/>
                          </a:ext>
                        </a:extLst>
                      </p:cNvPr>
                      <p:cNvPicPr/>
                      <p:nvPr/>
                    </p:nvPicPr>
                    <p:blipFill>
                      <a:blip r:embed="rId3"/>
                      <a:stretch>
                        <a:fillRect/>
                      </a:stretch>
                    </p:blipFill>
                    <p:spPr>
                      <a:xfrm>
                        <a:off x="1535463" y="5387233"/>
                        <a:ext cx="5467725" cy="923330"/>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08AC02DC-C44E-4A52-CC2E-9A38CE10FF72}"/>
              </a:ext>
            </a:extLst>
          </p:cNvPr>
          <p:cNvSpPr/>
          <p:nvPr/>
        </p:nvSpPr>
        <p:spPr>
          <a:xfrm>
            <a:off x="1579563" y="3029113"/>
            <a:ext cx="1933575" cy="20159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 name="Object 9">
            <a:extLst>
              <a:ext uri="{FF2B5EF4-FFF2-40B4-BE49-F238E27FC236}">
                <a16:creationId xmlns:a16="http://schemas.microsoft.com/office/drawing/2014/main" id="{C02FDE7F-B47C-F24F-B4C0-6FD4C5A2DED5}"/>
              </a:ext>
            </a:extLst>
          </p:cNvPr>
          <p:cNvGraphicFramePr>
            <a:graphicFrameLocks noChangeAspect="1"/>
          </p:cNvGraphicFramePr>
          <p:nvPr>
            <p:extLst>
              <p:ext uri="{D42A27DB-BD31-4B8C-83A1-F6EECF244321}">
                <p14:modId xmlns:p14="http://schemas.microsoft.com/office/powerpoint/2010/main" val="2619175165"/>
              </p:ext>
            </p:extLst>
          </p:nvPr>
        </p:nvGraphicFramePr>
        <p:xfrm>
          <a:off x="1579563" y="3041650"/>
          <a:ext cx="1933575" cy="2003425"/>
        </p:xfrm>
        <a:graphic>
          <a:graphicData uri="http://schemas.openxmlformats.org/presentationml/2006/ole">
            <mc:AlternateContent xmlns:mc="http://schemas.openxmlformats.org/markup-compatibility/2006">
              <mc:Choice xmlns:v="urn:schemas-microsoft-com:vml" Requires="v">
                <p:oleObj name="Worksheet" r:id="rId4" imgW="1242220" imgH="1287764" progId="Excel.Sheet.12">
                  <p:embed/>
                </p:oleObj>
              </mc:Choice>
              <mc:Fallback>
                <p:oleObj name="Worksheet" r:id="rId4" imgW="1242220" imgH="1287764" progId="Excel.Sheet.12">
                  <p:embed/>
                  <p:pic>
                    <p:nvPicPr>
                      <p:cNvPr id="10" name="Object 9">
                        <a:extLst>
                          <a:ext uri="{FF2B5EF4-FFF2-40B4-BE49-F238E27FC236}">
                            <a16:creationId xmlns:a16="http://schemas.microsoft.com/office/drawing/2014/main" id="{C02FDE7F-B47C-F24F-B4C0-6FD4C5A2DED5}"/>
                          </a:ext>
                        </a:extLst>
                      </p:cNvPr>
                      <p:cNvPicPr/>
                      <p:nvPr/>
                    </p:nvPicPr>
                    <p:blipFill>
                      <a:blip r:embed="rId5"/>
                      <a:stretch>
                        <a:fillRect/>
                      </a:stretch>
                    </p:blipFill>
                    <p:spPr>
                      <a:xfrm>
                        <a:off x="1579563" y="3041650"/>
                        <a:ext cx="1933575" cy="2003425"/>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95CCC9FD-3C1B-CB64-C79A-F237173DF66E}"/>
              </a:ext>
            </a:extLst>
          </p:cNvPr>
          <p:cNvSpPr/>
          <p:nvPr/>
        </p:nvSpPr>
        <p:spPr>
          <a:xfrm>
            <a:off x="3858839" y="2790315"/>
            <a:ext cx="7006022" cy="22547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 name="Object 10">
            <a:extLst>
              <a:ext uri="{FF2B5EF4-FFF2-40B4-BE49-F238E27FC236}">
                <a16:creationId xmlns:a16="http://schemas.microsoft.com/office/drawing/2014/main" id="{9C422092-5D5B-C6A6-A447-693A3EFBCE2B}"/>
              </a:ext>
            </a:extLst>
          </p:cNvPr>
          <p:cNvGraphicFramePr>
            <a:graphicFrameLocks noChangeAspect="1"/>
          </p:cNvGraphicFramePr>
          <p:nvPr>
            <p:extLst>
              <p:ext uri="{D42A27DB-BD31-4B8C-83A1-F6EECF244321}">
                <p14:modId xmlns:p14="http://schemas.microsoft.com/office/powerpoint/2010/main" val="3541280515"/>
              </p:ext>
            </p:extLst>
          </p:nvPr>
        </p:nvGraphicFramePr>
        <p:xfrm>
          <a:off x="3858839" y="2790316"/>
          <a:ext cx="7006022" cy="2242222"/>
        </p:xfrm>
        <a:graphic>
          <a:graphicData uri="http://schemas.openxmlformats.org/presentationml/2006/ole">
            <mc:AlternateContent xmlns:mc="http://schemas.openxmlformats.org/markup-compatibility/2006">
              <mc:Choice xmlns:v="urn:schemas-microsoft-com:vml" Requires="v">
                <p:oleObj name="Worksheet" r:id="rId6" imgW="4538913" imgH="1452813" progId="Excel.Sheet.12">
                  <p:embed/>
                </p:oleObj>
              </mc:Choice>
              <mc:Fallback>
                <p:oleObj name="Worksheet" r:id="rId6" imgW="4538913" imgH="1452813" progId="Excel.Sheet.12">
                  <p:embed/>
                  <p:pic>
                    <p:nvPicPr>
                      <p:cNvPr id="11" name="Object 10">
                        <a:extLst>
                          <a:ext uri="{FF2B5EF4-FFF2-40B4-BE49-F238E27FC236}">
                            <a16:creationId xmlns:a16="http://schemas.microsoft.com/office/drawing/2014/main" id="{9C422092-5D5B-C6A6-A447-693A3EFBCE2B}"/>
                          </a:ext>
                        </a:extLst>
                      </p:cNvPr>
                      <p:cNvPicPr/>
                      <p:nvPr/>
                    </p:nvPicPr>
                    <p:blipFill>
                      <a:blip r:embed="rId7"/>
                      <a:stretch>
                        <a:fillRect/>
                      </a:stretch>
                    </p:blipFill>
                    <p:spPr>
                      <a:xfrm>
                        <a:off x="3858839" y="2790316"/>
                        <a:ext cx="7006022" cy="2242222"/>
                      </a:xfrm>
                      <a:prstGeom prst="rect">
                        <a:avLst/>
                      </a:prstGeom>
                    </p:spPr>
                  </p:pic>
                </p:oleObj>
              </mc:Fallback>
            </mc:AlternateContent>
          </a:graphicData>
        </a:graphic>
      </p:graphicFrame>
    </p:spTree>
    <p:extLst>
      <p:ext uri="{BB962C8B-B14F-4D97-AF65-F5344CB8AC3E}">
        <p14:creationId xmlns:p14="http://schemas.microsoft.com/office/powerpoint/2010/main" val="134670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15CC-CE99-E5C6-9E77-2CB3D6DECF05}"/>
              </a:ext>
            </a:extLst>
          </p:cNvPr>
          <p:cNvSpPr>
            <a:spLocks noGrp="1"/>
          </p:cNvSpPr>
          <p:nvPr>
            <p:ph type="title"/>
          </p:nvPr>
        </p:nvSpPr>
        <p:spPr>
          <a:xfrm>
            <a:off x="838200" y="365125"/>
            <a:ext cx="10515600" cy="662741"/>
          </a:xfrm>
        </p:spPr>
        <p:txBody>
          <a:bodyPr>
            <a:normAutofit/>
          </a:bodyPr>
          <a:lstStyle/>
          <a:p>
            <a:pPr algn="ctr"/>
            <a:r>
              <a:rPr lang="en-GB" dirty="0"/>
              <a:t>Action Games</a:t>
            </a:r>
          </a:p>
        </p:txBody>
      </p:sp>
      <p:sp>
        <p:nvSpPr>
          <p:cNvPr id="3" name="Content Placeholder 2">
            <a:extLst>
              <a:ext uri="{FF2B5EF4-FFF2-40B4-BE49-F238E27FC236}">
                <a16:creationId xmlns:a16="http://schemas.microsoft.com/office/drawing/2014/main" id="{9B33D3AD-69DE-5166-D509-3A22D35AB724}"/>
              </a:ext>
            </a:extLst>
          </p:cNvPr>
          <p:cNvSpPr>
            <a:spLocks noGrp="1"/>
          </p:cNvSpPr>
          <p:nvPr>
            <p:ph idx="1"/>
          </p:nvPr>
        </p:nvSpPr>
        <p:spPr>
          <a:xfrm>
            <a:off x="838200" y="1436336"/>
            <a:ext cx="4952373" cy="4740627"/>
          </a:xfrm>
        </p:spPr>
        <p:txBody>
          <a:bodyPr>
            <a:normAutofit/>
          </a:bodyPr>
          <a:lstStyle/>
          <a:p>
            <a:r>
              <a:rPr lang="en-GB" sz="1800" dirty="0"/>
              <a:t>Action games typically involve challenges to dexterity – the player controlling the main character through levels where quick reflexes, and the use of appropriate attacks and defences, must be used to defeat enemies.</a:t>
            </a:r>
          </a:p>
          <a:p>
            <a:endParaRPr lang="en-GB" sz="1800" dirty="0"/>
          </a:p>
          <a:p>
            <a:r>
              <a:rPr lang="en-GB" sz="1800" dirty="0"/>
              <a:t>In the arcades, the goal would have been to accrue the most points. With the advent of the home computer and the console, the focus shifted more onto incorporating story and missions based around levels, where completing the story became more important.</a:t>
            </a:r>
          </a:p>
          <a:p>
            <a:endParaRPr lang="en-GB" sz="1800" dirty="0"/>
          </a:p>
          <a:p>
            <a:r>
              <a:rPr lang="en-GB" sz="1800" dirty="0"/>
              <a:t>Action games can be split into many sub-genres…</a:t>
            </a:r>
          </a:p>
        </p:txBody>
      </p:sp>
      <p:sp>
        <p:nvSpPr>
          <p:cNvPr id="4" name="Oval 3">
            <a:extLst>
              <a:ext uri="{FF2B5EF4-FFF2-40B4-BE49-F238E27FC236}">
                <a16:creationId xmlns:a16="http://schemas.microsoft.com/office/drawing/2014/main" id="{85648862-67F1-27DD-3139-DA60E51811AD}"/>
              </a:ext>
            </a:extLst>
          </p:cNvPr>
          <p:cNvSpPr/>
          <p:nvPr/>
        </p:nvSpPr>
        <p:spPr>
          <a:xfrm>
            <a:off x="8342494" y="3646536"/>
            <a:ext cx="1576759"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Action Game</a:t>
            </a:r>
          </a:p>
        </p:txBody>
      </p:sp>
      <p:sp>
        <p:nvSpPr>
          <p:cNvPr id="5" name="Oval 4">
            <a:extLst>
              <a:ext uri="{FF2B5EF4-FFF2-40B4-BE49-F238E27FC236}">
                <a16:creationId xmlns:a16="http://schemas.microsoft.com/office/drawing/2014/main" id="{0D071D8D-E51A-8881-1A34-E76F331B3980}"/>
              </a:ext>
            </a:extLst>
          </p:cNvPr>
          <p:cNvSpPr/>
          <p:nvPr/>
        </p:nvSpPr>
        <p:spPr>
          <a:xfrm>
            <a:off x="7590329" y="1305058"/>
            <a:ext cx="1298581" cy="76254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Shoot-</a:t>
            </a:r>
            <a:r>
              <a:rPr lang="en-GB" sz="1200" dirty="0" err="1">
                <a:solidFill>
                  <a:schemeClr val="tx1"/>
                </a:solidFill>
              </a:rPr>
              <a:t>em</a:t>
            </a:r>
            <a:r>
              <a:rPr lang="en-GB" sz="1200" dirty="0">
                <a:solidFill>
                  <a:schemeClr val="tx1"/>
                </a:solidFill>
              </a:rPr>
              <a:t>-up</a:t>
            </a:r>
          </a:p>
        </p:txBody>
      </p:sp>
      <p:sp>
        <p:nvSpPr>
          <p:cNvPr id="6" name="Oval 5">
            <a:extLst>
              <a:ext uri="{FF2B5EF4-FFF2-40B4-BE49-F238E27FC236}">
                <a16:creationId xmlns:a16="http://schemas.microsoft.com/office/drawing/2014/main" id="{D1C4C593-912B-6D24-131D-42D25E83BF44}"/>
              </a:ext>
            </a:extLst>
          </p:cNvPr>
          <p:cNvSpPr/>
          <p:nvPr/>
        </p:nvSpPr>
        <p:spPr>
          <a:xfrm>
            <a:off x="9492120" y="2014036"/>
            <a:ext cx="1576759"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Action Platformer</a:t>
            </a:r>
          </a:p>
        </p:txBody>
      </p:sp>
      <p:sp>
        <p:nvSpPr>
          <p:cNvPr id="7" name="Oval 6">
            <a:extLst>
              <a:ext uri="{FF2B5EF4-FFF2-40B4-BE49-F238E27FC236}">
                <a16:creationId xmlns:a16="http://schemas.microsoft.com/office/drawing/2014/main" id="{9815DB20-D7F5-0A49-3F78-66546F5E2D79}"/>
              </a:ext>
            </a:extLst>
          </p:cNvPr>
          <p:cNvSpPr/>
          <p:nvPr/>
        </p:nvSpPr>
        <p:spPr>
          <a:xfrm>
            <a:off x="9492120" y="5336110"/>
            <a:ext cx="1576759"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Beat-</a:t>
            </a:r>
            <a:r>
              <a:rPr lang="en-GB" sz="1400" dirty="0" err="1"/>
              <a:t>em</a:t>
            </a:r>
            <a:r>
              <a:rPr lang="en-GB" sz="1400" dirty="0"/>
              <a:t>-up</a:t>
            </a:r>
          </a:p>
        </p:txBody>
      </p:sp>
      <p:sp>
        <p:nvSpPr>
          <p:cNvPr id="8" name="Oval 7">
            <a:extLst>
              <a:ext uri="{FF2B5EF4-FFF2-40B4-BE49-F238E27FC236}">
                <a16:creationId xmlns:a16="http://schemas.microsoft.com/office/drawing/2014/main" id="{6B8C6F62-64DF-902C-CD5D-C53311F455D3}"/>
              </a:ext>
            </a:extLst>
          </p:cNvPr>
          <p:cNvSpPr/>
          <p:nvPr/>
        </p:nvSpPr>
        <p:spPr>
          <a:xfrm>
            <a:off x="7000719" y="5210956"/>
            <a:ext cx="1576759"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Fighter</a:t>
            </a:r>
          </a:p>
        </p:txBody>
      </p:sp>
      <p:sp>
        <p:nvSpPr>
          <p:cNvPr id="9" name="Oval 8">
            <a:extLst>
              <a:ext uri="{FF2B5EF4-FFF2-40B4-BE49-F238E27FC236}">
                <a16:creationId xmlns:a16="http://schemas.microsoft.com/office/drawing/2014/main" id="{7EE2682E-6663-10CF-B852-446A6D0F240A}"/>
              </a:ext>
            </a:extLst>
          </p:cNvPr>
          <p:cNvSpPr/>
          <p:nvPr/>
        </p:nvSpPr>
        <p:spPr>
          <a:xfrm>
            <a:off x="6226966" y="1619971"/>
            <a:ext cx="1151196" cy="65430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FPS</a:t>
            </a:r>
          </a:p>
        </p:txBody>
      </p:sp>
      <p:sp>
        <p:nvSpPr>
          <p:cNvPr id="10" name="Oval 9">
            <a:extLst>
              <a:ext uri="{FF2B5EF4-FFF2-40B4-BE49-F238E27FC236}">
                <a16:creationId xmlns:a16="http://schemas.microsoft.com/office/drawing/2014/main" id="{0EFB61D2-4002-6A6B-0632-18CD2492634D}"/>
              </a:ext>
            </a:extLst>
          </p:cNvPr>
          <p:cNvSpPr/>
          <p:nvPr/>
        </p:nvSpPr>
        <p:spPr>
          <a:xfrm>
            <a:off x="7000719" y="2320508"/>
            <a:ext cx="1576759" cy="974034"/>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Shooter</a:t>
            </a:r>
          </a:p>
        </p:txBody>
      </p:sp>
      <p:sp>
        <p:nvSpPr>
          <p:cNvPr id="11" name="Oval 10">
            <a:extLst>
              <a:ext uri="{FF2B5EF4-FFF2-40B4-BE49-F238E27FC236}">
                <a16:creationId xmlns:a16="http://schemas.microsoft.com/office/drawing/2014/main" id="{7900E40E-699B-2C33-E7E0-6E5E88A60E9A}"/>
              </a:ext>
            </a:extLst>
          </p:cNvPr>
          <p:cNvSpPr/>
          <p:nvPr/>
        </p:nvSpPr>
        <p:spPr>
          <a:xfrm>
            <a:off x="10336946" y="3283478"/>
            <a:ext cx="1576759"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Maze</a:t>
            </a:r>
          </a:p>
        </p:txBody>
      </p:sp>
      <p:sp>
        <p:nvSpPr>
          <p:cNvPr id="12" name="Oval 11">
            <a:extLst>
              <a:ext uri="{FF2B5EF4-FFF2-40B4-BE49-F238E27FC236}">
                <a16:creationId xmlns:a16="http://schemas.microsoft.com/office/drawing/2014/main" id="{8043E793-3C49-5084-732B-0941288A150C}"/>
              </a:ext>
            </a:extLst>
          </p:cNvPr>
          <p:cNvSpPr/>
          <p:nvPr/>
        </p:nvSpPr>
        <p:spPr>
          <a:xfrm>
            <a:off x="6348042" y="3923159"/>
            <a:ext cx="1576759" cy="97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Survival</a:t>
            </a:r>
          </a:p>
        </p:txBody>
      </p:sp>
      <p:cxnSp>
        <p:nvCxnSpPr>
          <p:cNvPr id="13" name="Connector: Curved 12">
            <a:extLst>
              <a:ext uri="{FF2B5EF4-FFF2-40B4-BE49-F238E27FC236}">
                <a16:creationId xmlns:a16="http://schemas.microsoft.com/office/drawing/2014/main" id="{BB0BC0B4-9E13-09DB-F708-8AF510CAE66A}"/>
              </a:ext>
            </a:extLst>
          </p:cNvPr>
          <p:cNvCxnSpPr>
            <a:stCxn id="4" idx="1"/>
            <a:endCxn id="10" idx="4"/>
          </p:cNvCxnSpPr>
          <p:nvPr/>
        </p:nvCxnSpPr>
        <p:spPr>
          <a:xfrm rot="16200000" flipV="1">
            <a:off x="7933933" y="3149708"/>
            <a:ext cx="494638" cy="7843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0D726291-0E61-E924-29FE-088E21F71244}"/>
              </a:ext>
            </a:extLst>
          </p:cNvPr>
          <p:cNvCxnSpPr>
            <a:stCxn id="10" idx="7"/>
            <a:endCxn id="5" idx="6"/>
          </p:cNvCxnSpPr>
          <p:nvPr/>
        </p:nvCxnSpPr>
        <p:spPr>
          <a:xfrm rot="5400000" flipH="1" flipV="1">
            <a:off x="8229328" y="1803571"/>
            <a:ext cx="776820" cy="542343"/>
          </a:xfrm>
          <a:prstGeom prst="curvedConnector4">
            <a:avLst>
              <a:gd name="adj1" fmla="val 16278"/>
              <a:gd name="adj2" fmla="val 1421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FC46D209-6218-4713-EB51-FB78A089B315}"/>
              </a:ext>
            </a:extLst>
          </p:cNvPr>
          <p:cNvCxnSpPr>
            <a:stCxn id="10" idx="2"/>
            <a:endCxn id="9" idx="3"/>
          </p:cNvCxnSpPr>
          <p:nvPr/>
        </p:nvCxnSpPr>
        <p:spPr>
          <a:xfrm rot="10800000">
            <a:off x="6395555" y="2178453"/>
            <a:ext cx="605164" cy="6290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38D2978F-958E-42DC-7C31-F40A77EDCA43}"/>
              </a:ext>
            </a:extLst>
          </p:cNvPr>
          <p:cNvCxnSpPr>
            <a:stCxn id="4" idx="0"/>
            <a:endCxn id="6" idx="2"/>
          </p:cNvCxnSpPr>
          <p:nvPr/>
        </p:nvCxnSpPr>
        <p:spPr>
          <a:xfrm rot="5400000" flipH="1" flipV="1">
            <a:off x="8738756" y="2893172"/>
            <a:ext cx="1145483" cy="36124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32090A24-21C2-95F8-D4E9-FC65B4AF39CE}"/>
              </a:ext>
            </a:extLst>
          </p:cNvPr>
          <p:cNvCxnSpPr>
            <a:stCxn id="4" idx="6"/>
            <a:endCxn id="11" idx="2"/>
          </p:cNvCxnSpPr>
          <p:nvPr/>
        </p:nvCxnSpPr>
        <p:spPr>
          <a:xfrm flipV="1">
            <a:off x="9919253" y="3770495"/>
            <a:ext cx="417693" cy="36305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33AC01F1-72D5-3F10-F9E9-5D4FAB240CBA}"/>
              </a:ext>
            </a:extLst>
          </p:cNvPr>
          <p:cNvCxnSpPr>
            <a:stCxn id="4" idx="2"/>
            <a:endCxn id="12" idx="6"/>
          </p:cNvCxnSpPr>
          <p:nvPr/>
        </p:nvCxnSpPr>
        <p:spPr>
          <a:xfrm rot="10800000" flipV="1">
            <a:off x="7924802" y="4133552"/>
            <a:ext cx="417693" cy="27662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B102DDD2-DBAF-114F-7E7B-5B294512EE65}"/>
              </a:ext>
            </a:extLst>
          </p:cNvPr>
          <p:cNvCxnSpPr>
            <a:cxnSpLocks/>
            <a:stCxn id="4" idx="4"/>
            <a:endCxn id="8" idx="6"/>
          </p:cNvCxnSpPr>
          <p:nvPr/>
        </p:nvCxnSpPr>
        <p:spPr>
          <a:xfrm rot="5400000">
            <a:off x="8315475" y="4882573"/>
            <a:ext cx="1077403" cy="55339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91151767-14CD-5535-0F05-F8EC5BAD41FA}"/>
              </a:ext>
            </a:extLst>
          </p:cNvPr>
          <p:cNvCxnSpPr>
            <a:cxnSpLocks/>
            <a:stCxn id="4" idx="5"/>
            <a:endCxn id="7" idx="0"/>
          </p:cNvCxnSpPr>
          <p:nvPr/>
        </p:nvCxnSpPr>
        <p:spPr>
          <a:xfrm rot="16200000" flipH="1">
            <a:off x="9555329" y="4610939"/>
            <a:ext cx="858184" cy="59215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11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15CC-CE99-E5C6-9E77-2CB3D6DECF05}"/>
              </a:ext>
            </a:extLst>
          </p:cNvPr>
          <p:cNvSpPr>
            <a:spLocks noGrp="1"/>
          </p:cNvSpPr>
          <p:nvPr>
            <p:ph type="title"/>
          </p:nvPr>
        </p:nvSpPr>
        <p:spPr>
          <a:xfrm>
            <a:off x="838200" y="365125"/>
            <a:ext cx="10515600" cy="662741"/>
          </a:xfrm>
        </p:spPr>
        <p:txBody>
          <a:bodyPr>
            <a:normAutofit/>
          </a:bodyPr>
          <a:lstStyle/>
          <a:p>
            <a:pPr algn="ctr"/>
            <a:r>
              <a:rPr lang="en-GB" dirty="0"/>
              <a:t>Shoot-em-ups (“</a:t>
            </a:r>
            <a:r>
              <a:rPr lang="en-GB" dirty="0" err="1"/>
              <a:t>shmups</a:t>
            </a:r>
            <a:r>
              <a:rPr lang="en-GB" dirty="0"/>
              <a:t>”)</a:t>
            </a:r>
          </a:p>
        </p:txBody>
      </p:sp>
      <p:sp>
        <p:nvSpPr>
          <p:cNvPr id="3" name="Content Placeholder 2">
            <a:extLst>
              <a:ext uri="{FF2B5EF4-FFF2-40B4-BE49-F238E27FC236}">
                <a16:creationId xmlns:a16="http://schemas.microsoft.com/office/drawing/2014/main" id="{9B33D3AD-69DE-5166-D509-3A22D35AB724}"/>
              </a:ext>
            </a:extLst>
          </p:cNvPr>
          <p:cNvSpPr>
            <a:spLocks noGrp="1"/>
          </p:cNvSpPr>
          <p:nvPr>
            <p:ph idx="1"/>
          </p:nvPr>
        </p:nvSpPr>
        <p:spPr>
          <a:xfrm>
            <a:off x="838200" y="1027867"/>
            <a:ext cx="6893909" cy="2401134"/>
          </a:xfrm>
        </p:spPr>
        <p:txBody>
          <a:bodyPr>
            <a:normAutofit/>
          </a:bodyPr>
          <a:lstStyle/>
          <a:p>
            <a:r>
              <a:rPr lang="en-GB" sz="1800" dirty="0"/>
              <a:t>Shoot-em-ups (AKA “</a:t>
            </a:r>
            <a:r>
              <a:rPr lang="en-GB" sz="1800" dirty="0" err="1"/>
              <a:t>shmups</a:t>
            </a:r>
            <a:r>
              <a:rPr lang="en-GB" sz="1800" dirty="0"/>
              <a:t>”, also abbreviated to “STG” in Japan) are the foundation for many of the design decisions we see in shooter-based games.</a:t>
            </a:r>
          </a:p>
          <a:p>
            <a:r>
              <a:rPr lang="en-GB" sz="1800" dirty="0"/>
              <a:t>As the technology as grown and developed, the shoot-em-up genre has adapted and introduced many variations and sub-genres.</a:t>
            </a:r>
          </a:p>
        </p:txBody>
      </p:sp>
      <p:pic>
        <p:nvPicPr>
          <p:cNvPr id="21" name="Picture 2" descr="Image result for atari centipede">
            <a:extLst>
              <a:ext uri="{FF2B5EF4-FFF2-40B4-BE49-F238E27FC236}">
                <a16:creationId xmlns:a16="http://schemas.microsoft.com/office/drawing/2014/main" id="{C606C32B-7B67-BD6D-D973-E54A53962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091" y="982192"/>
            <a:ext cx="2861351" cy="19075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4222B44-CFF5-020B-084A-7B79C9586FF0}"/>
              </a:ext>
            </a:extLst>
          </p:cNvPr>
          <p:cNvSpPr txBox="1"/>
          <p:nvPr/>
        </p:nvSpPr>
        <p:spPr>
          <a:xfrm>
            <a:off x="8486631" y="2824046"/>
            <a:ext cx="1173708" cy="246221"/>
          </a:xfrm>
          <a:prstGeom prst="rect">
            <a:avLst/>
          </a:prstGeom>
          <a:noFill/>
        </p:spPr>
        <p:txBody>
          <a:bodyPr wrap="square" rtlCol="0">
            <a:spAutoFit/>
          </a:bodyPr>
          <a:lstStyle/>
          <a:p>
            <a:r>
              <a:rPr lang="en-GB" sz="1000" dirty="0"/>
              <a:t>Centipede © Atari</a:t>
            </a:r>
          </a:p>
        </p:txBody>
      </p:sp>
      <p:pic>
        <p:nvPicPr>
          <p:cNvPr id="23" name="Picture 4" descr="Image result for space invaders">
            <a:extLst>
              <a:ext uri="{FF2B5EF4-FFF2-40B4-BE49-F238E27FC236}">
                <a16:creationId xmlns:a16="http://schemas.microsoft.com/office/drawing/2014/main" id="{C065D2DC-7606-EA59-39EE-1D75C1876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931" y="3012869"/>
            <a:ext cx="2859988" cy="326855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D272B29-55CA-F58A-E1DF-C615D509053C}"/>
              </a:ext>
            </a:extLst>
          </p:cNvPr>
          <p:cNvSpPr txBox="1"/>
          <p:nvPr/>
        </p:nvSpPr>
        <p:spPr>
          <a:xfrm>
            <a:off x="9369869" y="6246654"/>
            <a:ext cx="1798581" cy="246221"/>
          </a:xfrm>
          <a:prstGeom prst="rect">
            <a:avLst/>
          </a:prstGeom>
          <a:noFill/>
        </p:spPr>
        <p:txBody>
          <a:bodyPr wrap="square" rtlCol="0">
            <a:spAutoFit/>
          </a:bodyPr>
          <a:lstStyle/>
          <a:p>
            <a:r>
              <a:rPr lang="en-GB" sz="1000" dirty="0"/>
              <a:t>Space Invaders © Taito</a:t>
            </a:r>
          </a:p>
        </p:txBody>
      </p:sp>
      <p:pic>
        <p:nvPicPr>
          <p:cNvPr id="26" name="Picture 25" descr="A video game screen with a spaceship and spaceships&#10;&#10;Description automatically generated">
            <a:extLst>
              <a:ext uri="{FF2B5EF4-FFF2-40B4-BE49-F238E27FC236}">
                <a16:creationId xmlns:a16="http://schemas.microsoft.com/office/drawing/2014/main" id="{BBC2FAE9-1B4C-3A6E-566C-BC739F133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8292" y="4358620"/>
            <a:ext cx="3048000" cy="2286000"/>
          </a:xfrm>
          <a:prstGeom prst="rect">
            <a:avLst/>
          </a:prstGeom>
        </p:spPr>
      </p:pic>
      <p:sp>
        <p:nvSpPr>
          <p:cNvPr id="27" name="TextBox 26">
            <a:extLst>
              <a:ext uri="{FF2B5EF4-FFF2-40B4-BE49-F238E27FC236}">
                <a16:creationId xmlns:a16="http://schemas.microsoft.com/office/drawing/2014/main" id="{594689EF-B9FA-CD1D-13E8-DF5EEF97542D}"/>
              </a:ext>
            </a:extLst>
          </p:cNvPr>
          <p:cNvSpPr txBox="1"/>
          <p:nvPr/>
        </p:nvSpPr>
        <p:spPr>
          <a:xfrm>
            <a:off x="6374230" y="6644620"/>
            <a:ext cx="3048000" cy="246221"/>
          </a:xfrm>
          <a:prstGeom prst="rect">
            <a:avLst/>
          </a:prstGeom>
          <a:noFill/>
        </p:spPr>
        <p:txBody>
          <a:bodyPr wrap="square" rtlCol="0">
            <a:spAutoFit/>
          </a:bodyPr>
          <a:lstStyle/>
          <a:p>
            <a:r>
              <a:rPr lang="en-GB" sz="1000" dirty="0"/>
              <a:t>Xenon2: </a:t>
            </a:r>
            <a:r>
              <a:rPr lang="en-GB" sz="1000" dirty="0" err="1"/>
              <a:t>Megablast</a:t>
            </a:r>
            <a:r>
              <a:rPr lang="en-GB" sz="1000" dirty="0"/>
              <a:t> © The </a:t>
            </a:r>
            <a:r>
              <a:rPr lang="en-GB" sz="1000" dirty="0" err="1"/>
              <a:t>Bipmap</a:t>
            </a:r>
            <a:r>
              <a:rPr lang="en-GB" sz="1000" dirty="0"/>
              <a:t> Brothers</a:t>
            </a:r>
          </a:p>
        </p:txBody>
      </p:sp>
      <p:sp>
        <p:nvSpPr>
          <p:cNvPr id="28" name="Content Placeholder 2">
            <a:extLst>
              <a:ext uri="{FF2B5EF4-FFF2-40B4-BE49-F238E27FC236}">
                <a16:creationId xmlns:a16="http://schemas.microsoft.com/office/drawing/2014/main" id="{D8B25568-135D-FC1D-B2F3-59CA1CF30F46}"/>
              </a:ext>
            </a:extLst>
          </p:cNvPr>
          <p:cNvSpPr txBox="1">
            <a:spLocks/>
          </p:cNvSpPr>
          <p:nvPr/>
        </p:nvSpPr>
        <p:spPr>
          <a:xfrm>
            <a:off x="830667" y="2752670"/>
            <a:ext cx="4885521" cy="3953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Early examples of the genre involved the player controlling a spaceship, on a single screen, attacking a range of enemies. “</a:t>
            </a:r>
            <a:r>
              <a:rPr lang="en-GB" sz="1800" b="1" dirty="0"/>
              <a:t>Space Invaders”</a:t>
            </a:r>
            <a:r>
              <a:rPr lang="en-GB" sz="1800" dirty="0"/>
              <a:t> is an example of a “</a:t>
            </a:r>
            <a:r>
              <a:rPr lang="en-GB" sz="1800" b="1" dirty="0"/>
              <a:t>fixed shooter</a:t>
            </a:r>
            <a:r>
              <a:rPr lang="en-GB" sz="1800" dirty="0"/>
              <a:t>”, where the player has a limited range of movement (left, right, up/down), and the enemies attack from a pre-defined direction.</a:t>
            </a:r>
          </a:p>
          <a:p>
            <a:r>
              <a:rPr lang="en-GB" sz="1800" dirty="0"/>
              <a:t>An interesting overlap of genres: Early shoot-em-ups had the player control a spaceship or a vehicle, but this doesn’t have to be the case. Games such as </a:t>
            </a:r>
            <a:r>
              <a:rPr lang="en-GB" sz="1800" b="1" dirty="0"/>
              <a:t>“</a:t>
            </a:r>
            <a:r>
              <a:rPr lang="en-GB" sz="1800" b="1" dirty="0" err="1"/>
              <a:t>Bezerk</a:t>
            </a:r>
            <a:r>
              <a:rPr lang="en-GB" sz="1800" b="1" dirty="0"/>
              <a:t>” </a:t>
            </a:r>
            <a:r>
              <a:rPr lang="en-GB" sz="1800" dirty="0"/>
              <a:t>featured a human main character, but there could be a case made for this being classified as a </a:t>
            </a:r>
            <a:r>
              <a:rPr lang="en-GB" sz="1800" b="1" dirty="0"/>
              <a:t>Run-and-Gun</a:t>
            </a:r>
            <a:r>
              <a:rPr lang="en-GB" sz="1800" dirty="0"/>
              <a:t>.</a:t>
            </a:r>
          </a:p>
        </p:txBody>
      </p:sp>
      <p:pic>
        <p:nvPicPr>
          <p:cNvPr id="30" name="Picture 29" descr="A video game with yellow and blue squares&#10;&#10;Description automatically generated">
            <a:extLst>
              <a:ext uri="{FF2B5EF4-FFF2-40B4-BE49-F238E27FC236}">
                <a16:creationId xmlns:a16="http://schemas.microsoft.com/office/drawing/2014/main" id="{7DD0CF54-927C-B982-A681-00E2C5698D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378" y="2999962"/>
            <a:ext cx="2641253" cy="1634275"/>
          </a:xfrm>
          <a:prstGeom prst="rect">
            <a:avLst/>
          </a:prstGeom>
        </p:spPr>
      </p:pic>
      <p:sp>
        <p:nvSpPr>
          <p:cNvPr id="31" name="TextBox 30">
            <a:extLst>
              <a:ext uri="{FF2B5EF4-FFF2-40B4-BE49-F238E27FC236}">
                <a16:creationId xmlns:a16="http://schemas.microsoft.com/office/drawing/2014/main" id="{07D2305B-5009-0D7F-5664-77020388F9F7}"/>
              </a:ext>
            </a:extLst>
          </p:cNvPr>
          <p:cNvSpPr txBox="1"/>
          <p:nvPr/>
        </p:nvSpPr>
        <p:spPr>
          <a:xfrm>
            <a:off x="5812237" y="2800979"/>
            <a:ext cx="1798581" cy="246221"/>
          </a:xfrm>
          <a:prstGeom prst="rect">
            <a:avLst/>
          </a:prstGeom>
          <a:noFill/>
        </p:spPr>
        <p:txBody>
          <a:bodyPr wrap="square" rtlCol="0">
            <a:spAutoFit/>
          </a:bodyPr>
          <a:lstStyle/>
          <a:p>
            <a:r>
              <a:rPr lang="en-GB" sz="1000" dirty="0" err="1"/>
              <a:t>Berzerk</a:t>
            </a:r>
            <a:r>
              <a:rPr lang="en-GB" sz="1000" dirty="0"/>
              <a:t>© Atari</a:t>
            </a:r>
          </a:p>
        </p:txBody>
      </p:sp>
    </p:spTree>
    <p:extLst>
      <p:ext uri="{BB962C8B-B14F-4D97-AF65-F5344CB8AC3E}">
        <p14:creationId xmlns:p14="http://schemas.microsoft.com/office/powerpoint/2010/main" val="263435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33D3AD-69DE-5166-D509-3A22D35AB724}"/>
              </a:ext>
            </a:extLst>
          </p:cNvPr>
          <p:cNvSpPr>
            <a:spLocks noGrp="1"/>
          </p:cNvSpPr>
          <p:nvPr>
            <p:ph idx="1"/>
          </p:nvPr>
        </p:nvSpPr>
        <p:spPr>
          <a:xfrm>
            <a:off x="838200" y="1436336"/>
            <a:ext cx="4952373" cy="4740627"/>
          </a:xfrm>
        </p:spPr>
        <p:txBody>
          <a:bodyPr>
            <a:normAutofit/>
          </a:bodyPr>
          <a:lstStyle/>
          <a:p>
            <a:r>
              <a:rPr lang="en-GB" sz="1800" b="1" dirty="0"/>
              <a:t>Rail Shooters </a:t>
            </a:r>
            <a:r>
              <a:rPr lang="en-GB" sz="1800" dirty="0"/>
              <a:t>involve the player moving through a 2D or 3D environment, but the movement is automatic and follows a pre-defined path where the player has little control.</a:t>
            </a:r>
            <a:endParaRPr lang="en-GB" sz="1800" b="1" dirty="0"/>
          </a:p>
          <a:p>
            <a:endParaRPr lang="en-GB" sz="1800" dirty="0"/>
          </a:p>
          <a:p>
            <a:r>
              <a:rPr lang="en-GB" sz="1800" dirty="0"/>
              <a:t>However, the mechanics can allow the players control - lateral movement (such as Space Harrier), or to rotate the point-of-view (Doom3 on Mobile).</a:t>
            </a:r>
          </a:p>
          <a:p>
            <a:endParaRPr lang="en-GB" sz="1800" dirty="0"/>
          </a:p>
          <a:p>
            <a:r>
              <a:rPr lang="en-GB" sz="1800" dirty="0"/>
              <a:t>Rail shooters can be ideally suited to mobile platforms, given the inherent restrictions on movement which can be utilised effectively with touch-based interfaces.</a:t>
            </a:r>
          </a:p>
        </p:txBody>
      </p:sp>
      <p:sp>
        <p:nvSpPr>
          <p:cNvPr id="23" name="Title 1">
            <a:extLst>
              <a:ext uri="{FF2B5EF4-FFF2-40B4-BE49-F238E27FC236}">
                <a16:creationId xmlns:a16="http://schemas.microsoft.com/office/drawing/2014/main" id="{551031C9-7124-E006-7162-9B81DEF93418}"/>
              </a:ext>
            </a:extLst>
          </p:cNvPr>
          <p:cNvSpPr txBox="1">
            <a:spLocks/>
          </p:cNvSpPr>
          <p:nvPr/>
        </p:nvSpPr>
        <p:spPr>
          <a:xfrm>
            <a:off x="838200" y="365125"/>
            <a:ext cx="10515600" cy="66274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t>Shoot-em-ups (“shmups”)</a:t>
            </a:r>
            <a:endParaRPr lang="en-GB" dirty="0"/>
          </a:p>
        </p:txBody>
      </p:sp>
      <p:pic>
        <p:nvPicPr>
          <p:cNvPr id="24" name="Picture 2" descr="Image result for space harrier">
            <a:extLst>
              <a:ext uri="{FF2B5EF4-FFF2-40B4-BE49-F238E27FC236}">
                <a16:creationId xmlns:a16="http://schemas.microsoft.com/office/drawing/2014/main" id="{62A89758-BCF3-D59E-9543-5901CC1B0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209264"/>
            <a:ext cx="3955577" cy="276890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0F3611E-6272-58F3-D808-E7180363C9BB}"/>
              </a:ext>
            </a:extLst>
          </p:cNvPr>
          <p:cNvSpPr txBox="1"/>
          <p:nvPr/>
        </p:nvSpPr>
        <p:spPr>
          <a:xfrm>
            <a:off x="6095999" y="3978168"/>
            <a:ext cx="1504372" cy="246221"/>
          </a:xfrm>
          <a:prstGeom prst="rect">
            <a:avLst/>
          </a:prstGeom>
          <a:noFill/>
        </p:spPr>
        <p:txBody>
          <a:bodyPr wrap="square" rtlCol="0">
            <a:spAutoFit/>
          </a:bodyPr>
          <a:lstStyle/>
          <a:p>
            <a:r>
              <a:rPr lang="en-GB" sz="1000" dirty="0"/>
              <a:t>Space Harrier © Sega</a:t>
            </a:r>
          </a:p>
        </p:txBody>
      </p:sp>
      <p:pic>
        <p:nvPicPr>
          <p:cNvPr id="26" name="Picture 4" descr="Image result for starfox 64">
            <a:extLst>
              <a:ext uri="{FF2B5EF4-FFF2-40B4-BE49-F238E27FC236}">
                <a16:creationId xmlns:a16="http://schemas.microsoft.com/office/drawing/2014/main" id="{6BB0AC4D-374E-8CCE-9487-A86C7F504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2888" y="3455114"/>
            <a:ext cx="3546084" cy="259136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BE1F108-8611-EBC1-9AE3-EAFE7A6E6F75}"/>
              </a:ext>
            </a:extLst>
          </p:cNvPr>
          <p:cNvSpPr txBox="1"/>
          <p:nvPr/>
        </p:nvSpPr>
        <p:spPr>
          <a:xfrm>
            <a:off x="8052888" y="6053852"/>
            <a:ext cx="1504372" cy="246221"/>
          </a:xfrm>
          <a:prstGeom prst="rect">
            <a:avLst/>
          </a:prstGeom>
          <a:noFill/>
        </p:spPr>
        <p:txBody>
          <a:bodyPr wrap="square" rtlCol="0">
            <a:spAutoFit/>
          </a:bodyPr>
          <a:lstStyle/>
          <a:p>
            <a:r>
              <a:rPr lang="en-GB" sz="1000" dirty="0" err="1"/>
              <a:t>Starfox</a:t>
            </a:r>
            <a:r>
              <a:rPr lang="en-GB" sz="1000" dirty="0"/>
              <a:t> 64 © Nintendo</a:t>
            </a:r>
          </a:p>
        </p:txBody>
      </p:sp>
    </p:spTree>
    <p:extLst>
      <p:ext uri="{BB962C8B-B14F-4D97-AF65-F5344CB8AC3E}">
        <p14:creationId xmlns:p14="http://schemas.microsoft.com/office/powerpoint/2010/main" val="17824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33D3AD-69DE-5166-D509-3A22D35AB724}"/>
              </a:ext>
            </a:extLst>
          </p:cNvPr>
          <p:cNvSpPr>
            <a:spLocks noGrp="1"/>
          </p:cNvSpPr>
          <p:nvPr>
            <p:ph idx="1"/>
          </p:nvPr>
        </p:nvSpPr>
        <p:spPr>
          <a:xfrm>
            <a:off x="838200" y="1225939"/>
            <a:ext cx="6106728" cy="4633874"/>
          </a:xfrm>
        </p:spPr>
        <p:txBody>
          <a:bodyPr>
            <a:normAutofit lnSpcReduction="10000"/>
          </a:bodyPr>
          <a:lstStyle/>
          <a:p>
            <a:r>
              <a:rPr lang="en-GB" sz="1800" dirty="0"/>
              <a:t>Horizontal/Vertical scrolling shoot-em-ups share similarities to rail shooters in so much as the player is being led on a pre-defined path.</a:t>
            </a:r>
          </a:p>
          <a:p>
            <a:endParaRPr lang="en-GB" sz="1800" dirty="0"/>
          </a:p>
          <a:p>
            <a:r>
              <a:rPr lang="en-GB" sz="1800" dirty="0"/>
              <a:t>Levels proceed horizontally or vertically, with enemies and challenges increasing in difficulty, along with more powerful weapons. The level would typically end with an end-of-level boss, framed as a set-piece. This build-up to an end-of-level confrontation is something we see in a lot of genres.</a:t>
            </a:r>
          </a:p>
          <a:p>
            <a:r>
              <a:rPr lang="en-GB" sz="1800" dirty="0"/>
              <a:t>Core mechanics associated with this genre are typically movement (up, down, left, right), speed boosts, fire, and a “secondary fire”.</a:t>
            </a:r>
          </a:p>
          <a:p>
            <a:r>
              <a:rPr lang="en-GB" sz="1800" dirty="0"/>
              <a:t>“Secondary fire” often involve firing a secondary, more powerful weapon – typically resources are limited, as opposed to primary fire with infinite resources.</a:t>
            </a:r>
          </a:p>
        </p:txBody>
      </p:sp>
      <p:sp>
        <p:nvSpPr>
          <p:cNvPr id="23" name="Title 1">
            <a:extLst>
              <a:ext uri="{FF2B5EF4-FFF2-40B4-BE49-F238E27FC236}">
                <a16:creationId xmlns:a16="http://schemas.microsoft.com/office/drawing/2014/main" id="{551031C9-7124-E006-7162-9B81DEF93418}"/>
              </a:ext>
            </a:extLst>
          </p:cNvPr>
          <p:cNvSpPr txBox="1">
            <a:spLocks/>
          </p:cNvSpPr>
          <p:nvPr/>
        </p:nvSpPr>
        <p:spPr>
          <a:xfrm>
            <a:off x="838200" y="365125"/>
            <a:ext cx="10515600" cy="66274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t>Shoot-em-ups (“shmups”)</a:t>
            </a:r>
            <a:endParaRPr lang="en-GB" dirty="0"/>
          </a:p>
        </p:txBody>
      </p:sp>
      <p:sp>
        <p:nvSpPr>
          <p:cNvPr id="2" name="TextBox 1">
            <a:extLst>
              <a:ext uri="{FF2B5EF4-FFF2-40B4-BE49-F238E27FC236}">
                <a16:creationId xmlns:a16="http://schemas.microsoft.com/office/drawing/2014/main" id="{AC6385A2-0A37-7D2E-8194-3CF7252E3310}"/>
              </a:ext>
            </a:extLst>
          </p:cNvPr>
          <p:cNvSpPr txBox="1"/>
          <p:nvPr/>
        </p:nvSpPr>
        <p:spPr>
          <a:xfrm>
            <a:off x="9471537" y="2893921"/>
            <a:ext cx="1478038" cy="246221"/>
          </a:xfrm>
          <a:prstGeom prst="rect">
            <a:avLst/>
          </a:prstGeom>
          <a:noFill/>
        </p:spPr>
        <p:txBody>
          <a:bodyPr wrap="square" rtlCol="0">
            <a:spAutoFit/>
          </a:bodyPr>
          <a:lstStyle/>
          <a:p>
            <a:r>
              <a:rPr lang="en-GB" sz="1000" dirty="0"/>
              <a:t>Commando © Capcom</a:t>
            </a:r>
          </a:p>
        </p:txBody>
      </p:sp>
      <p:pic>
        <p:nvPicPr>
          <p:cNvPr id="4" name="Picture 2" descr="Image result for rtype map">
            <a:extLst>
              <a:ext uri="{FF2B5EF4-FFF2-40B4-BE49-F238E27FC236}">
                <a16:creationId xmlns:a16="http://schemas.microsoft.com/office/drawing/2014/main" id="{DF1A95BD-E2EA-1FD5-6B90-89A815410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745" y="3307292"/>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C40C9B9-43C3-8AE7-A867-389ECC3E9B4B}"/>
              </a:ext>
            </a:extLst>
          </p:cNvPr>
          <p:cNvPicPr>
            <a:picLocks noChangeAspect="1"/>
          </p:cNvPicPr>
          <p:nvPr/>
        </p:nvPicPr>
        <p:blipFill>
          <a:blip r:embed="rId3"/>
          <a:stretch>
            <a:fillRect/>
          </a:stretch>
        </p:blipFill>
        <p:spPr>
          <a:xfrm>
            <a:off x="367352" y="5932409"/>
            <a:ext cx="11457295" cy="550740"/>
          </a:xfrm>
          <a:prstGeom prst="rect">
            <a:avLst/>
          </a:prstGeom>
        </p:spPr>
      </p:pic>
      <p:sp>
        <p:nvSpPr>
          <p:cNvPr id="6" name="TextBox 5">
            <a:extLst>
              <a:ext uri="{FF2B5EF4-FFF2-40B4-BE49-F238E27FC236}">
                <a16:creationId xmlns:a16="http://schemas.microsoft.com/office/drawing/2014/main" id="{E0567206-09EC-C85C-EF91-CD0678DEDDDE}"/>
              </a:ext>
            </a:extLst>
          </p:cNvPr>
          <p:cNvSpPr txBox="1"/>
          <p:nvPr/>
        </p:nvSpPr>
        <p:spPr>
          <a:xfrm>
            <a:off x="5699077" y="6454664"/>
            <a:ext cx="1208477" cy="246221"/>
          </a:xfrm>
          <a:prstGeom prst="rect">
            <a:avLst/>
          </a:prstGeom>
          <a:noFill/>
        </p:spPr>
        <p:txBody>
          <a:bodyPr wrap="square" rtlCol="0">
            <a:spAutoFit/>
          </a:bodyPr>
          <a:lstStyle/>
          <a:p>
            <a:pPr algn="ctr"/>
            <a:r>
              <a:rPr lang="en-GB" sz="1000" dirty="0"/>
              <a:t>R-Type level 1</a:t>
            </a:r>
          </a:p>
        </p:txBody>
      </p:sp>
      <p:sp>
        <p:nvSpPr>
          <p:cNvPr id="7" name="TextBox 6">
            <a:extLst>
              <a:ext uri="{FF2B5EF4-FFF2-40B4-BE49-F238E27FC236}">
                <a16:creationId xmlns:a16="http://schemas.microsoft.com/office/drawing/2014/main" id="{5BA6A467-F915-7437-7B3E-FFFD2225033D}"/>
              </a:ext>
            </a:extLst>
          </p:cNvPr>
          <p:cNvSpPr txBox="1"/>
          <p:nvPr/>
        </p:nvSpPr>
        <p:spPr>
          <a:xfrm>
            <a:off x="135340" y="6454665"/>
            <a:ext cx="646644" cy="246221"/>
          </a:xfrm>
          <a:prstGeom prst="rect">
            <a:avLst/>
          </a:prstGeom>
          <a:noFill/>
        </p:spPr>
        <p:txBody>
          <a:bodyPr wrap="square" rtlCol="0">
            <a:spAutoFit/>
          </a:bodyPr>
          <a:lstStyle/>
          <a:p>
            <a:pPr algn="ctr"/>
            <a:r>
              <a:rPr lang="en-GB" sz="1000" b="1" dirty="0"/>
              <a:t>Start</a:t>
            </a:r>
          </a:p>
        </p:txBody>
      </p:sp>
      <p:sp>
        <p:nvSpPr>
          <p:cNvPr id="8" name="TextBox 7">
            <a:extLst>
              <a:ext uri="{FF2B5EF4-FFF2-40B4-BE49-F238E27FC236}">
                <a16:creationId xmlns:a16="http://schemas.microsoft.com/office/drawing/2014/main" id="{DD4E7D34-FE06-4555-3F77-5C98E946201B}"/>
              </a:ext>
            </a:extLst>
          </p:cNvPr>
          <p:cNvSpPr txBox="1"/>
          <p:nvPr/>
        </p:nvSpPr>
        <p:spPr>
          <a:xfrm>
            <a:off x="10577016" y="6555746"/>
            <a:ext cx="1479644" cy="246221"/>
          </a:xfrm>
          <a:prstGeom prst="rect">
            <a:avLst/>
          </a:prstGeom>
          <a:noFill/>
        </p:spPr>
        <p:txBody>
          <a:bodyPr wrap="square" rtlCol="0">
            <a:spAutoFit/>
          </a:bodyPr>
          <a:lstStyle/>
          <a:p>
            <a:pPr algn="ctr"/>
            <a:r>
              <a:rPr lang="en-GB" sz="1000" b="1" dirty="0"/>
              <a:t>End of Level Boss</a:t>
            </a:r>
          </a:p>
        </p:txBody>
      </p:sp>
      <p:pic>
        <p:nvPicPr>
          <p:cNvPr id="9" name="Picture 4" descr="https://upload.wikimedia.org/wikipedia/en/thumb/2/28/Commando-mame.png/220px-Commando-mame.png">
            <a:extLst>
              <a:ext uri="{FF2B5EF4-FFF2-40B4-BE49-F238E27FC236}">
                <a16:creationId xmlns:a16="http://schemas.microsoft.com/office/drawing/2014/main" id="{17A93D04-3C4C-98A2-16BF-2966CC927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845" y="567004"/>
            <a:ext cx="2095500" cy="239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0021EAB-1B57-1E0E-2290-50C3EE7556B3}"/>
              </a:ext>
            </a:extLst>
          </p:cNvPr>
          <p:cNvSpPr txBox="1"/>
          <p:nvPr/>
        </p:nvSpPr>
        <p:spPr>
          <a:xfrm>
            <a:off x="7967165" y="5715524"/>
            <a:ext cx="1504372" cy="246221"/>
          </a:xfrm>
          <a:prstGeom prst="rect">
            <a:avLst/>
          </a:prstGeom>
          <a:noFill/>
        </p:spPr>
        <p:txBody>
          <a:bodyPr wrap="square" rtlCol="0">
            <a:spAutoFit/>
          </a:bodyPr>
          <a:lstStyle/>
          <a:p>
            <a:r>
              <a:rPr lang="en-GB" sz="1000" dirty="0"/>
              <a:t>R-Type © </a:t>
            </a:r>
            <a:r>
              <a:rPr lang="en-GB" sz="1000" dirty="0" err="1"/>
              <a:t>Irem</a:t>
            </a:r>
            <a:endParaRPr lang="en-GB" sz="1000" dirty="0"/>
          </a:p>
        </p:txBody>
      </p:sp>
      <p:pic>
        <p:nvPicPr>
          <p:cNvPr id="12" name="Picture 11" descr="A screenshot of a video game&#10;&#10;Description automatically generated">
            <a:extLst>
              <a:ext uri="{FF2B5EF4-FFF2-40B4-BE49-F238E27FC236}">
                <a16:creationId xmlns:a16="http://schemas.microsoft.com/office/drawing/2014/main" id="{654F15E6-DECA-6E94-7680-F6FFC0EBB524}"/>
              </a:ext>
            </a:extLst>
          </p:cNvPr>
          <p:cNvPicPr>
            <a:picLocks noChangeAspect="1"/>
          </p:cNvPicPr>
          <p:nvPr/>
        </p:nvPicPr>
        <p:blipFill>
          <a:blip r:embed="rId5">
            <a:extLst>
              <a:ext uri="{28A0092B-C50C-407E-A947-70E740481C1C}">
                <a14:useLocalDpi xmlns:a14="http://schemas.microsoft.com/office/drawing/2010/main" val="0"/>
              </a:ext>
            </a:extLst>
          </a:blip>
          <a:srcRect l="13477" t="8937" r="16042" b="5749"/>
          <a:stretch/>
        </p:blipFill>
        <p:spPr>
          <a:xfrm>
            <a:off x="7002656" y="1436336"/>
            <a:ext cx="2468881" cy="2390775"/>
          </a:xfrm>
          <a:prstGeom prst="rect">
            <a:avLst/>
          </a:prstGeom>
        </p:spPr>
      </p:pic>
      <p:sp>
        <p:nvSpPr>
          <p:cNvPr id="13" name="TextBox 12">
            <a:extLst>
              <a:ext uri="{FF2B5EF4-FFF2-40B4-BE49-F238E27FC236}">
                <a16:creationId xmlns:a16="http://schemas.microsoft.com/office/drawing/2014/main" id="{5A943769-B5CF-E8B2-71C4-5BE7E784EFC5}"/>
              </a:ext>
            </a:extLst>
          </p:cNvPr>
          <p:cNvSpPr txBox="1"/>
          <p:nvPr/>
        </p:nvSpPr>
        <p:spPr>
          <a:xfrm>
            <a:off x="6917348" y="1225938"/>
            <a:ext cx="1504372" cy="246221"/>
          </a:xfrm>
          <a:prstGeom prst="rect">
            <a:avLst/>
          </a:prstGeom>
          <a:noFill/>
        </p:spPr>
        <p:txBody>
          <a:bodyPr wrap="square" rtlCol="0">
            <a:spAutoFit/>
          </a:bodyPr>
          <a:lstStyle/>
          <a:p>
            <a:r>
              <a:rPr lang="en-GB" sz="1000" dirty="0"/>
              <a:t>Scramble © Konami</a:t>
            </a:r>
          </a:p>
        </p:txBody>
      </p:sp>
    </p:spTree>
    <p:extLst>
      <p:ext uri="{BB962C8B-B14F-4D97-AF65-F5344CB8AC3E}">
        <p14:creationId xmlns:p14="http://schemas.microsoft.com/office/powerpoint/2010/main" val="143723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33D3AD-69DE-5166-D509-3A22D35AB724}"/>
              </a:ext>
            </a:extLst>
          </p:cNvPr>
          <p:cNvSpPr>
            <a:spLocks noGrp="1"/>
          </p:cNvSpPr>
          <p:nvPr>
            <p:ph idx="1"/>
          </p:nvPr>
        </p:nvSpPr>
        <p:spPr>
          <a:xfrm>
            <a:off x="838200" y="1436336"/>
            <a:ext cx="4952373" cy="5142990"/>
          </a:xfrm>
        </p:spPr>
        <p:txBody>
          <a:bodyPr>
            <a:normAutofit/>
          </a:bodyPr>
          <a:lstStyle/>
          <a:p>
            <a:r>
              <a:rPr lang="en-GB" sz="1800" dirty="0"/>
              <a:t>Bullet-hell shoot-em-ups developed as a response to increasing competition from 3D games, which emerged from improved technology.</a:t>
            </a:r>
          </a:p>
          <a:p>
            <a:r>
              <a:rPr lang="en-GB" sz="1800" dirty="0"/>
              <a:t>Bullet-hell games built on the </a:t>
            </a:r>
            <a:r>
              <a:rPr lang="en-GB" sz="1800" b="1" dirty="0"/>
              <a:t>core mechanics </a:t>
            </a:r>
            <a:r>
              <a:rPr lang="en-GB" sz="1800" dirty="0"/>
              <a:t>of horizontal and vertical scrolling shoot-em-ups, but with a greater focus on intensifying the number of enemies and projectiles.</a:t>
            </a:r>
          </a:p>
          <a:p>
            <a:r>
              <a:rPr lang="en-GB" sz="1800" dirty="0"/>
              <a:t>From the perspective of marketing, Bullet-hell games generally appeal to a small, core fan-base of the shooter genre, as the difficulty level was pitched too high for the broader mainstream audience.</a:t>
            </a:r>
          </a:p>
          <a:p>
            <a:r>
              <a:rPr lang="en-GB" sz="1800" dirty="0"/>
              <a:t>Some classic examples are </a:t>
            </a:r>
            <a:r>
              <a:rPr lang="en-GB" sz="1800" i="1" dirty="0" err="1"/>
              <a:t>Ikaruga</a:t>
            </a:r>
            <a:r>
              <a:rPr lang="en-GB" sz="1800" dirty="0"/>
              <a:t> and </a:t>
            </a:r>
            <a:r>
              <a:rPr lang="en-GB" sz="1800" i="1" dirty="0"/>
              <a:t>Geometry Wars, </a:t>
            </a:r>
            <a:r>
              <a:rPr lang="en-GB" sz="1800" dirty="0"/>
              <a:t>the latter being a </a:t>
            </a:r>
            <a:r>
              <a:rPr lang="en-GB" sz="1800" b="1" dirty="0"/>
              <a:t>multi-directional shooter</a:t>
            </a:r>
            <a:r>
              <a:rPr lang="en-GB" sz="1800" dirty="0"/>
              <a:t> which introduces player rotation as a mechanic (much like </a:t>
            </a:r>
            <a:r>
              <a:rPr lang="en-GB" sz="1800" i="1" dirty="0" err="1"/>
              <a:t>SpaceWar!</a:t>
            </a:r>
            <a:r>
              <a:rPr lang="en-GB" sz="1800" dirty="0"/>
              <a:t>)</a:t>
            </a:r>
            <a:endParaRPr lang="en-GB" sz="1800" i="1" dirty="0"/>
          </a:p>
        </p:txBody>
      </p:sp>
      <p:sp>
        <p:nvSpPr>
          <p:cNvPr id="23" name="Title 1">
            <a:extLst>
              <a:ext uri="{FF2B5EF4-FFF2-40B4-BE49-F238E27FC236}">
                <a16:creationId xmlns:a16="http://schemas.microsoft.com/office/drawing/2014/main" id="{551031C9-7124-E006-7162-9B81DEF93418}"/>
              </a:ext>
            </a:extLst>
          </p:cNvPr>
          <p:cNvSpPr txBox="1">
            <a:spLocks/>
          </p:cNvSpPr>
          <p:nvPr/>
        </p:nvSpPr>
        <p:spPr>
          <a:xfrm>
            <a:off x="838200" y="198256"/>
            <a:ext cx="10515600" cy="9248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Shoot-em-ups (“</a:t>
            </a:r>
            <a:r>
              <a:rPr lang="en-GB" dirty="0" err="1"/>
              <a:t>shmups</a:t>
            </a:r>
            <a:r>
              <a:rPr lang="en-GB" dirty="0"/>
              <a:t>”)</a:t>
            </a:r>
          </a:p>
        </p:txBody>
      </p:sp>
      <p:sp>
        <p:nvSpPr>
          <p:cNvPr id="2" name="TextBox 1">
            <a:extLst>
              <a:ext uri="{FF2B5EF4-FFF2-40B4-BE49-F238E27FC236}">
                <a16:creationId xmlns:a16="http://schemas.microsoft.com/office/drawing/2014/main" id="{10C2BF73-3E3D-8689-AA2D-1FF868FA2EA3}"/>
              </a:ext>
            </a:extLst>
          </p:cNvPr>
          <p:cNvSpPr txBox="1"/>
          <p:nvPr/>
        </p:nvSpPr>
        <p:spPr>
          <a:xfrm>
            <a:off x="5953822" y="4593283"/>
            <a:ext cx="1504372" cy="246221"/>
          </a:xfrm>
          <a:prstGeom prst="rect">
            <a:avLst/>
          </a:prstGeom>
          <a:noFill/>
        </p:spPr>
        <p:txBody>
          <a:bodyPr wrap="square" rtlCol="0">
            <a:spAutoFit/>
          </a:bodyPr>
          <a:lstStyle/>
          <a:p>
            <a:r>
              <a:rPr lang="en-GB" sz="1000" dirty="0" err="1"/>
              <a:t>Ikaruga</a:t>
            </a:r>
            <a:r>
              <a:rPr lang="en-GB" sz="1000" dirty="0"/>
              <a:t> © SEGA</a:t>
            </a:r>
          </a:p>
        </p:txBody>
      </p:sp>
      <p:pic>
        <p:nvPicPr>
          <p:cNvPr id="4" name="Picture 2" descr="Related image">
            <a:extLst>
              <a:ext uri="{FF2B5EF4-FFF2-40B4-BE49-F238E27FC236}">
                <a16:creationId xmlns:a16="http://schemas.microsoft.com/office/drawing/2014/main" id="{88FF4640-0C98-B760-8BD4-52007F071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352" y="1187854"/>
            <a:ext cx="2580377" cy="34455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Geometry Wars">
            <a:extLst>
              <a:ext uri="{FF2B5EF4-FFF2-40B4-BE49-F238E27FC236}">
                <a16:creationId xmlns:a16="http://schemas.microsoft.com/office/drawing/2014/main" id="{4C976C3D-7074-D20C-99F9-72DFC0C25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519" y="4155742"/>
            <a:ext cx="4197445" cy="2361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095B8D-9442-003D-8AC6-0C75923C49EC}"/>
              </a:ext>
            </a:extLst>
          </p:cNvPr>
          <p:cNvSpPr txBox="1"/>
          <p:nvPr/>
        </p:nvSpPr>
        <p:spPr>
          <a:xfrm>
            <a:off x="7707364" y="6516805"/>
            <a:ext cx="4296599" cy="246221"/>
          </a:xfrm>
          <a:prstGeom prst="rect">
            <a:avLst/>
          </a:prstGeom>
          <a:noFill/>
        </p:spPr>
        <p:txBody>
          <a:bodyPr wrap="square" rtlCol="0">
            <a:spAutoFit/>
          </a:bodyPr>
          <a:lstStyle/>
          <a:p>
            <a:r>
              <a:rPr lang="en-GB" sz="1000" dirty="0"/>
              <a:t>Geometry Wars © </a:t>
            </a:r>
            <a:r>
              <a:rPr lang="en-GB" sz="1000" dirty="0" err="1"/>
              <a:t>Kuju</a:t>
            </a:r>
            <a:r>
              <a:rPr lang="en-GB" sz="1000" dirty="0"/>
              <a:t> Entertainment, Bizarre Creations, Lucid Games</a:t>
            </a:r>
          </a:p>
        </p:txBody>
      </p:sp>
      <p:pic>
        <p:nvPicPr>
          <p:cNvPr id="12" name="Picture 11" descr="A green screen with a green background&#10;&#10;Description automatically generated">
            <a:extLst>
              <a:ext uri="{FF2B5EF4-FFF2-40B4-BE49-F238E27FC236}">
                <a16:creationId xmlns:a16="http://schemas.microsoft.com/office/drawing/2014/main" id="{58249746-DF9B-CFE8-162F-CD1FC2F1A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6508" y="1481445"/>
            <a:ext cx="3010355" cy="2361063"/>
          </a:xfrm>
          <a:prstGeom prst="rect">
            <a:avLst/>
          </a:prstGeom>
        </p:spPr>
      </p:pic>
      <p:sp>
        <p:nvSpPr>
          <p:cNvPr id="13" name="TextBox 12">
            <a:extLst>
              <a:ext uri="{FF2B5EF4-FFF2-40B4-BE49-F238E27FC236}">
                <a16:creationId xmlns:a16="http://schemas.microsoft.com/office/drawing/2014/main" id="{05F99BFB-5989-D2C5-17EF-83EF2474F75C}"/>
              </a:ext>
            </a:extLst>
          </p:cNvPr>
          <p:cNvSpPr txBox="1"/>
          <p:nvPr/>
        </p:nvSpPr>
        <p:spPr>
          <a:xfrm>
            <a:off x="8799474" y="3786410"/>
            <a:ext cx="1504372" cy="246221"/>
          </a:xfrm>
          <a:prstGeom prst="rect">
            <a:avLst/>
          </a:prstGeom>
          <a:noFill/>
        </p:spPr>
        <p:txBody>
          <a:bodyPr wrap="square" rtlCol="0">
            <a:spAutoFit/>
          </a:bodyPr>
          <a:lstStyle/>
          <a:p>
            <a:r>
              <a:rPr lang="en-GB" sz="1000" dirty="0" err="1"/>
              <a:t>SpaceWar</a:t>
            </a:r>
            <a:r>
              <a:rPr lang="en-GB" sz="1000" dirty="0"/>
              <a:t> © Atari</a:t>
            </a:r>
          </a:p>
        </p:txBody>
      </p:sp>
    </p:spTree>
    <p:extLst>
      <p:ext uri="{BB962C8B-B14F-4D97-AF65-F5344CB8AC3E}">
        <p14:creationId xmlns:p14="http://schemas.microsoft.com/office/powerpoint/2010/main" val="38837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2C7C-35D9-AD45-D8FD-52C8FE6ED739}"/>
              </a:ext>
            </a:extLst>
          </p:cNvPr>
          <p:cNvSpPr>
            <a:spLocks noGrp="1"/>
          </p:cNvSpPr>
          <p:nvPr>
            <p:ph type="title"/>
          </p:nvPr>
        </p:nvSpPr>
        <p:spPr>
          <a:xfrm>
            <a:off x="838200" y="278674"/>
            <a:ext cx="10515600" cy="783943"/>
          </a:xfrm>
        </p:spPr>
        <p:txBody>
          <a:bodyPr>
            <a:normAutofit/>
          </a:bodyPr>
          <a:lstStyle/>
          <a:p>
            <a:pPr algn="ctr"/>
            <a:r>
              <a:rPr lang="en-GB" dirty="0"/>
              <a:t>First-Person-Shooter (FPS)</a:t>
            </a:r>
          </a:p>
        </p:txBody>
      </p:sp>
      <p:sp>
        <p:nvSpPr>
          <p:cNvPr id="8" name="Content Placeholder 2">
            <a:extLst>
              <a:ext uri="{FF2B5EF4-FFF2-40B4-BE49-F238E27FC236}">
                <a16:creationId xmlns:a16="http://schemas.microsoft.com/office/drawing/2014/main" id="{D27D649B-6D3A-1743-3652-CAD7F4E5ECAD}"/>
              </a:ext>
            </a:extLst>
          </p:cNvPr>
          <p:cNvSpPr>
            <a:spLocks noGrp="1"/>
          </p:cNvSpPr>
          <p:nvPr>
            <p:ph idx="1"/>
          </p:nvPr>
        </p:nvSpPr>
        <p:spPr>
          <a:xfrm>
            <a:off x="838200" y="1184173"/>
            <a:ext cx="4952373" cy="5142990"/>
          </a:xfrm>
        </p:spPr>
        <p:txBody>
          <a:bodyPr>
            <a:normAutofit lnSpcReduction="10000"/>
          </a:bodyPr>
          <a:lstStyle/>
          <a:p>
            <a:r>
              <a:rPr lang="en-GB" sz="1800" dirty="0"/>
              <a:t>The most popular shooter sub-genre (arguably the most popular gaming genre) is the First-Person-Shooter (FPS).</a:t>
            </a:r>
          </a:p>
          <a:p>
            <a:endParaRPr lang="en-GB" sz="1800" dirty="0"/>
          </a:p>
          <a:p>
            <a:r>
              <a:rPr lang="en-GB" sz="1800" dirty="0"/>
              <a:t>Early examples: Wolfenstein 3D, Doom. These games by ID Software established the basic core mechanics and level design conventions.</a:t>
            </a:r>
          </a:p>
          <a:p>
            <a:pPr marL="0" indent="0">
              <a:buNone/>
            </a:pPr>
            <a:endParaRPr lang="en-GB" sz="1800" dirty="0"/>
          </a:p>
          <a:p>
            <a:r>
              <a:rPr lang="en-GB" sz="1800" dirty="0"/>
              <a:t>Early mechanics restricted the players to movement (rotation left / right, move forwards, move backwards), attacking and multi-weapon selection.</a:t>
            </a:r>
          </a:p>
          <a:p>
            <a:endParaRPr lang="en-GB" sz="1800" dirty="0"/>
          </a:p>
          <a:p>
            <a:r>
              <a:rPr lang="en-GB" sz="1800" dirty="0"/>
              <a:t>Technical limitations in the early 90’s meant that the games were not fully 3D. Objects, props, and enemies were all rendered as sprites.  </a:t>
            </a:r>
          </a:p>
        </p:txBody>
      </p:sp>
      <p:pic>
        <p:nvPicPr>
          <p:cNvPr id="6" name="Picture 4" descr="Image result for original doom">
            <a:extLst>
              <a:ext uri="{FF2B5EF4-FFF2-40B4-BE49-F238E27FC236}">
                <a16:creationId xmlns:a16="http://schemas.microsoft.com/office/drawing/2014/main" id="{58A9F6EF-43F7-6A82-B714-0326731B720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6000" contrast="-26000"/>
                    </a14:imgEffect>
                  </a14:imgLayer>
                </a14:imgProps>
              </a:ext>
              <a:ext uri="{28A0092B-C50C-407E-A947-70E740481C1C}">
                <a14:useLocalDpi xmlns:a14="http://schemas.microsoft.com/office/drawing/2010/main" val="0"/>
              </a:ext>
            </a:extLst>
          </a:blip>
          <a:srcRect t="5997"/>
          <a:stretch/>
        </p:blipFill>
        <p:spPr bwMode="auto">
          <a:xfrm>
            <a:off x="7404749" y="3764953"/>
            <a:ext cx="4622800" cy="2715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wolfenstein 3D">
            <a:extLst>
              <a:ext uri="{FF2B5EF4-FFF2-40B4-BE49-F238E27FC236}">
                <a16:creationId xmlns:a16="http://schemas.microsoft.com/office/drawing/2014/main" id="{105195AC-C35A-9BFD-F8C2-808240BF2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0573" y="1009569"/>
            <a:ext cx="3621315" cy="27159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C6A7B3-5465-D11D-670B-886858213527}"/>
              </a:ext>
            </a:extLst>
          </p:cNvPr>
          <p:cNvSpPr txBox="1"/>
          <p:nvPr/>
        </p:nvSpPr>
        <p:spPr>
          <a:xfrm>
            <a:off x="5703465" y="3672507"/>
            <a:ext cx="2223798" cy="246221"/>
          </a:xfrm>
          <a:prstGeom prst="rect">
            <a:avLst/>
          </a:prstGeom>
          <a:noFill/>
        </p:spPr>
        <p:txBody>
          <a:bodyPr wrap="square" rtlCol="0">
            <a:spAutoFit/>
          </a:bodyPr>
          <a:lstStyle/>
          <a:p>
            <a:r>
              <a:rPr lang="en-GB" sz="1000" dirty="0"/>
              <a:t>Wolfenstein 3D © Id Software</a:t>
            </a:r>
          </a:p>
        </p:txBody>
      </p:sp>
      <p:sp>
        <p:nvSpPr>
          <p:cNvPr id="7" name="TextBox 6">
            <a:extLst>
              <a:ext uri="{FF2B5EF4-FFF2-40B4-BE49-F238E27FC236}">
                <a16:creationId xmlns:a16="http://schemas.microsoft.com/office/drawing/2014/main" id="{03D280CA-DAFC-41D8-BEAC-1CC52AB67DF3}"/>
              </a:ext>
            </a:extLst>
          </p:cNvPr>
          <p:cNvSpPr txBox="1"/>
          <p:nvPr/>
        </p:nvSpPr>
        <p:spPr>
          <a:xfrm>
            <a:off x="7304564" y="6456215"/>
            <a:ext cx="2223798" cy="246221"/>
          </a:xfrm>
          <a:prstGeom prst="rect">
            <a:avLst/>
          </a:prstGeom>
          <a:noFill/>
        </p:spPr>
        <p:txBody>
          <a:bodyPr wrap="square" rtlCol="0">
            <a:spAutoFit/>
          </a:bodyPr>
          <a:lstStyle/>
          <a:p>
            <a:r>
              <a:rPr lang="en-GB" sz="1000" dirty="0"/>
              <a:t>Doom © Id Software</a:t>
            </a:r>
          </a:p>
        </p:txBody>
      </p:sp>
      <p:pic>
        <p:nvPicPr>
          <p:cNvPr id="10" name="Picture 9" descr="A video game screen with a video game character&#10;&#10;Description automatically generated">
            <a:extLst>
              <a:ext uri="{FF2B5EF4-FFF2-40B4-BE49-F238E27FC236}">
                <a16:creationId xmlns:a16="http://schemas.microsoft.com/office/drawing/2014/main" id="{536CD21B-53D6-E8BF-0441-7309B53C9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250" y="816396"/>
            <a:ext cx="2963116" cy="2222337"/>
          </a:xfrm>
          <a:prstGeom prst="rect">
            <a:avLst/>
          </a:prstGeom>
        </p:spPr>
      </p:pic>
      <p:sp>
        <p:nvSpPr>
          <p:cNvPr id="11" name="TextBox 10">
            <a:extLst>
              <a:ext uri="{FF2B5EF4-FFF2-40B4-BE49-F238E27FC236}">
                <a16:creationId xmlns:a16="http://schemas.microsoft.com/office/drawing/2014/main" id="{5635C859-E1BF-D319-2C8F-D5F1FF4856CF}"/>
              </a:ext>
            </a:extLst>
          </p:cNvPr>
          <p:cNvSpPr txBox="1"/>
          <p:nvPr/>
        </p:nvSpPr>
        <p:spPr>
          <a:xfrm>
            <a:off x="9375172" y="2987611"/>
            <a:ext cx="2223798" cy="246221"/>
          </a:xfrm>
          <a:prstGeom prst="rect">
            <a:avLst/>
          </a:prstGeom>
          <a:noFill/>
        </p:spPr>
        <p:txBody>
          <a:bodyPr wrap="square" rtlCol="0">
            <a:spAutoFit/>
          </a:bodyPr>
          <a:lstStyle/>
          <a:p>
            <a:r>
              <a:rPr lang="en-GB" sz="1000" dirty="0"/>
              <a:t>Heretic © Id Software</a:t>
            </a:r>
          </a:p>
        </p:txBody>
      </p:sp>
    </p:spTree>
    <p:extLst>
      <p:ext uri="{BB962C8B-B14F-4D97-AF65-F5344CB8AC3E}">
        <p14:creationId xmlns:p14="http://schemas.microsoft.com/office/powerpoint/2010/main" val="36633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2C7C-35D9-AD45-D8FD-52C8FE6ED739}"/>
              </a:ext>
            </a:extLst>
          </p:cNvPr>
          <p:cNvSpPr>
            <a:spLocks noGrp="1"/>
          </p:cNvSpPr>
          <p:nvPr>
            <p:ph type="title"/>
          </p:nvPr>
        </p:nvSpPr>
        <p:spPr>
          <a:xfrm>
            <a:off x="838200" y="278674"/>
            <a:ext cx="10515600" cy="783943"/>
          </a:xfrm>
        </p:spPr>
        <p:txBody>
          <a:bodyPr>
            <a:normAutofit/>
          </a:bodyPr>
          <a:lstStyle/>
          <a:p>
            <a:pPr algn="ctr"/>
            <a:r>
              <a:rPr lang="en-GB" dirty="0"/>
              <a:t>First-Person-Shooter (FPS)</a:t>
            </a:r>
          </a:p>
        </p:txBody>
      </p:sp>
      <p:sp>
        <p:nvSpPr>
          <p:cNvPr id="8" name="Content Placeholder 2">
            <a:extLst>
              <a:ext uri="{FF2B5EF4-FFF2-40B4-BE49-F238E27FC236}">
                <a16:creationId xmlns:a16="http://schemas.microsoft.com/office/drawing/2014/main" id="{D27D649B-6D3A-1743-3652-CAD7F4E5ECAD}"/>
              </a:ext>
            </a:extLst>
          </p:cNvPr>
          <p:cNvSpPr>
            <a:spLocks noGrp="1"/>
          </p:cNvSpPr>
          <p:nvPr>
            <p:ph idx="1"/>
          </p:nvPr>
        </p:nvSpPr>
        <p:spPr>
          <a:xfrm>
            <a:off x="838200" y="1436336"/>
            <a:ext cx="4952373" cy="5142990"/>
          </a:xfrm>
        </p:spPr>
        <p:txBody>
          <a:bodyPr>
            <a:normAutofit/>
          </a:bodyPr>
          <a:lstStyle/>
          <a:p>
            <a:r>
              <a:rPr lang="en-GB" sz="1800" dirty="0"/>
              <a:t>The FPS genre went fully 3D with the release of </a:t>
            </a:r>
            <a:r>
              <a:rPr lang="en-GB" sz="1800" i="1" dirty="0"/>
              <a:t>Quake</a:t>
            </a:r>
            <a:r>
              <a:rPr lang="en-GB" sz="1800" dirty="0"/>
              <a:t>.</a:t>
            </a:r>
          </a:p>
          <a:p>
            <a:r>
              <a:rPr lang="en-GB" sz="1800" dirty="0"/>
              <a:t>This move, with full 3D environments, meant that FPS games could be expanded beyond their initial limitations…</a:t>
            </a:r>
          </a:p>
          <a:p>
            <a:endParaRPr lang="en-GB" sz="1800" dirty="0"/>
          </a:p>
          <a:p>
            <a:pPr lvl="1"/>
            <a:r>
              <a:rPr lang="en-GB" sz="1600" dirty="0"/>
              <a:t>Characters and props could be modelled, animated and rendered as full 3D models rather than 2D sprites.</a:t>
            </a:r>
          </a:p>
          <a:p>
            <a:pPr lvl="1"/>
            <a:r>
              <a:rPr lang="en-GB" sz="1600" dirty="0"/>
              <a:t>Player mechanics expanded to allow full 3D movement, including looking up and down.</a:t>
            </a:r>
          </a:p>
          <a:p>
            <a:pPr lvl="1"/>
            <a:r>
              <a:rPr lang="en-GB" sz="1600" dirty="0"/>
              <a:t> This also fed into expanded level design, with overlapping map sections. The player having a full range of movement allowed for more enemy and prop positions, and different types of puzzles and challenges. </a:t>
            </a:r>
          </a:p>
        </p:txBody>
      </p:sp>
      <p:sp>
        <p:nvSpPr>
          <p:cNvPr id="3" name="TextBox 2">
            <a:extLst>
              <a:ext uri="{FF2B5EF4-FFF2-40B4-BE49-F238E27FC236}">
                <a16:creationId xmlns:a16="http://schemas.microsoft.com/office/drawing/2014/main" id="{5554EB4E-8E0E-2145-E4B5-AABBA92BDE47}"/>
              </a:ext>
            </a:extLst>
          </p:cNvPr>
          <p:cNvSpPr txBox="1"/>
          <p:nvPr/>
        </p:nvSpPr>
        <p:spPr>
          <a:xfrm>
            <a:off x="6096000" y="5635172"/>
            <a:ext cx="2223798" cy="246221"/>
          </a:xfrm>
          <a:prstGeom prst="rect">
            <a:avLst/>
          </a:prstGeom>
          <a:noFill/>
        </p:spPr>
        <p:txBody>
          <a:bodyPr wrap="square" rtlCol="0">
            <a:spAutoFit/>
          </a:bodyPr>
          <a:lstStyle/>
          <a:p>
            <a:r>
              <a:rPr lang="en-GB" sz="1000" dirty="0"/>
              <a:t>Quake © Id Software</a:t>
            </a:r>
          </a:p>
        </p:txBody>
      </p:sp>
      <p:pic>
        <p:nvPicPr>
          <p:cNvPr id="9" name="Picture 2" descr="Related image">
            <a:extLst>
              <a:ext uri="{FF2B5EF4-FFF2-40B4-BE49-F238E27FC236}">
                <a16:creationId xmlns:a16="http://schemas.microsoft.com/office/drawing/2014/main" id="{6960ED87-FFF0-5380-B01F-4A22AE715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77572"/>
            <a:ext cx="4876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80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2C7C-35D9-AD45-D8FD-52C8FE6ED739}"/>
              </a:ext>
            </a:extLst>
          </p:cNvPr>
          <p:cNvSpPr>
            <a:spLocks noGrp="1"/>
          </p:cNvSpPr>
          <p:nvPr>
            <p:ph type="title"/>
          </p:nvPr>
        </p:nvSpPr>
        <p:spPr>
          <a:xfrm>
            <a:off x="838200" y="278674"/>
            <a:ext cx="10515600" cy="783943"/>
          </a:xfrm>
        </p:spPr>
        <p:txBody>
          <a:bodyPr>
            <a:normAutofit/>
          </a:bodyPr>
          <a:lstStyle/>
          <a:p>
            <a:pPr algn="ctr"/>
            <a:r>
              <a:rPr lang="en-GB" dirty="0"/>
              <a:t>First-Person-Shooter (FPS)</a:t>
            </a:r>
          </a:p>
        </p:txBody>
      </p:sp>
      <p:sp>
        <p:nvSpPr>
          <p:cNvPr id="8" name="Content Placeholder 2">
            <a:extLst>
              <a:ext uri="{FF2B5EF4-FFF2-40B4-BE49-F238E27FC236}">
                <a16:creationId xmlns:a16="http://schemas.microsoft.com/office/drawing/2014/main" id="{D27D649B-6D3A-1743-3652-CAD7F4E5ECAD}"/>
              </a:ext>
            </a:extLst>
          </p:cNvPr>
          <p:cNvSpPr>
            <a:spLocks noGrp="1"/>
          </p:cNvSpPr>
          <p:nvPr>
            <p:ph idx="1"/>
          </p:nvPr>
        </p:nvSpPr>
        <p:spPr>
          <a:xfrm>
            <a:off x="838200" y="1731757"/>
            <a:ext cx="4952373" cy="3997232"/>
          </a:xfrm>
        </p:spPr>
        <p:txBody>
          <a:bodyPr>
            <a:normAutofit lnSpcReduction="10000"/>
          </a:bodyPr>
          <a:lstStyle/>
          <a:p>
            <a:r>
              <a:rPr lang="en-GB" sz="1800" i="1" dirty="0"/>
              <a:t>Quake </a:t>
            </a:r>
            <a:r>
              <a:rPr lang="en-GB" sz="1800" dirty="0"/>
              <a:t>was </a:t>
            </a:r>
            <a:r>
              <a:rPr lang="en-GB" sz="1800" b="1" dirty="0"/>
              <a:t>not</a:t>
            </a:r>
            <a:r>
              <a:rPr lang="en-GB" sz="1800" dirty="0"/>
              <a:t> the first to present the game world in full 3D however…</a:t>
            </a:r>
          </a:p>
          <a:p>
            <a:r>
              <a:rPr lang="en-GB" sz="1800" i="1" dirty="0"/>
              <a:t>Elite </a:t>
            </a:r>
            <a:r>
              <a:rPr lang="en-GB" sz="1800" dirty="0"/>
              <a:t>and early </a:t>
            </a:r>
            <a:r>
              <a:rPr lang="en-GB" sz="1800" i="1" dirty="0" err="1"/>
              <a:t>FreeScape</a:t>
            </a:r>
            <a:r>
              <a:rPr lang="en-GB" sz="1800" i="1" dirty="0"/>
              <a:t>*</a:t>
            </a:r>
            <a:r>
              <a:rPr lang="en-GB" sz="1800" dirty="0"/>
              <a:t> games rendered the world in 3D, but the technical limitations led to design choices being made over the pace and setting.</a:t>
            </a:r>
            <a:endParaRPr lang="en-GB" sz="1400" i="1" dirty="0"/>
          </a:p>
          <a:p>
            <a:r>
              <a:rPr lang="en-GB" sz="1800" i="1" dirty="0"/>
              <a:t> </a:t>
            </a:r>
            <a:r>
              <a:rPr lang="en-GB" sz="1800" dirty="0"/>
              <a:t>Given that it had to run on a variety of computers, limitations were built into the engine – It could not handle fractional movement. The X, Y, and Z axis had hard-coded discrete locations, which meant that game objects had to be placed at a specific distance apart or they would be missed/overshot in-game.</a:t>
            </a:r>
            <a:endParaRPr lang="en-GB" sz="1800" i="1" dirty="0"/>
          </a:p>
        </p:txBody>
      </p:sp>
      <p:pic>
        <p:nvPicPr>
          <p:cNvPr id="9" name="Picture 2">
            <a:extLst>
              <a:ext uri="{FF2B5EF4-FFF2-40B4-BE49-F238E27FC236}">
                <a16:creationId xmlns:a16="http://schemas.microsoft.com/office/drawing/2014/main" id="{6960ED87-FFF0-5380-B01F-4A22AE715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096000" y="3288800"/>
            <a:ext cx="4876800" cy="30443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3C1AC9-3FD4-522F-02BF-D66268BABA28}"/>
              </a:ext>
            </a:extLst>
          </p:cNvPr>
          <p:cNvSpPr txBox="1"/>
          <p:nvPr/>
        </p:nvSpPr>
        <p:spPr>
          <a:xfrm>
            <a:off x="6096000" y="6333105"/>
            <a:ext cx="2223798" cy="246221"/>
          </a:xfrm>
          <a:prstGeom prst="rect">
            <a:avLst/>
          </a:prstGeom>
          <a:noFill/>
        </p:spPr>
        <p:txBody>
          <a:bodyPr wrap="square" rtlCol="0">
            <a:spAutoFit/>
          </a:bodyPr>
          <a:lstStyle/>
          <a:p>
            <a:r>
              <a:rPr lang="en-GB" sz="1000" dirty="0"/>
              <a:t>Driller © Incentive Software</a:t>
            </a:r>
          </a:p>
        </p:txBody>
      </p:sp>
      <p:pic>
        <p:nvPicPr>
          <p:cNvPr id="10" name="Picture 9" descr="A video game screen with a square figure and a square figure&#10;&#10;Description automatically generated with medium confidence">
            <a:extLst>
              <a:ext uri="{FF2B5EF4-FFF2-40B4-BE49-F238E27FC236}">
                <a16:creationId xmlns:a16="http://schemas.microsoft.com/office/drawing/2014/main" id="{D2651B3F-2A4C-C10D-5753-7B4F552D3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62617"/>
            <a:ext cx="3121152" cy="1948203"/>
          </a:xfrm>
          <a:prstGeom prst="rect">
            <a:avLst/>
          </a:prstGeom>
        </p:spPr>
      </p:pic>
      <p:sp>
        <p:nvSpPr>
          <p:cNvPr id="11" name="TextBox 10">
            <a:extLst>
              <a:ext uri="{FF2B5EF4-FFF2-40B4-BE49-F238E27FC236}">
                <a16:creationId xmlns:a16="http://schemas.microsoft.com/office/drawing/2014/main" id="{CA8D3C14-940F-877D-A4DC-9277E24D84BF}"/>
              </a:ext>
            </a:extLst>
          </p:cNvPr>
          <p:cNvSpPr txBox="1"/>
          <p:nvPr/>
        </p:nvSpPr>
        <p:spPr>
          <a:xfrm>
            <a:off x="5992368" y="2974209"/>
            <a:ext cx="2223798" cy="246221"/>
          </a:xfrm>
          <a:prstGeom prst="rect">
            <a:avLst/>
          </a:prstGeom>
          <a:noFill/>
        </p:spPr>
        <p:txBody>
          <a:bodyPr wrap="square" rtlCol="0">
            <a:spAutoFit/>
          </a:bodyPr>
          <a:lstStyle/>
          <a:p>
            <a:r>
              <a:rPr lang="en-GB" sz="1000" dirty="0"/>
              <a:t>Elite © </a:t>
            </a:r>
            <a:r>
              <a:rPr lang="en-GB" sz="1000" dirty="0" err="1"/>
              <a:t>Acornsoft</a:t>
            </a:r>
            <a:endParaRPr lang="en-GB" sz="1000" dirty="0"/>
          </a:p>
        </p:txBody>
      </p:sp>
      <p:sp>
        <p:nvSpPr>
          <p:cNvPr id="13" name="TextBox 12">
            <a:extLst>
              <a:ext uri="{FF2B5EF4-FFF2-40B4-BE49-F238E27FC236}">
                <a16:creationId xmlns:a16="http://schemas.microsoft.com/office/drawing/2014/main" id="{AB3F4DDE-42E0-081C-366B-C6615DBBA4EF}"/>
              </a:ext>
            </a:extLst>
          </p:cNvPr>
          <p:cNvSpPr txBox="1"/>
          <p:nvPr/>
        </p:nvSpPr>
        <p:spPr>
          <a:xfrm>
            <a:off x="-1" y="6398129"/>
            <a:ext cx="5790573" cy="430887"/>
          </a:xfrm>
          <a:prstGeom prst="rect">
            <a:avLst/>
          </a:prstGeom>
          <a:noFill/>
        </p:spPr>
        <p:txBody>
          <a:bodyPr wrap="square">
            <a:spAutoFit/>
          </a:bodyPr>
          <a:lstStyle/>
          <a:p>
            <a:pPr lvl="1"/>
            <a:r>
              <a:rPr lang="en-GB" sz="1050" i="1" dirty="0"/>
              <a:t>*</a:t>
            </a:r>
            <a:r>
              <a:rPr lang="en-GB" sz="1050" i="1" dirty="0" err="1"/>
              <a:t>FreeScape</a:t>
            </a:r>
            <a:r>
              <a:rPr lang="en-GB" sz="1050" i="1" dirty="0"/>
              <a:t> was an early  proprietary 3D engine developed by Incentive Software for 8-bit and 16-bit platforms that rendered shaded/ textured 3D worlds.</a:t>
            </a:r>
          </a:p>
        </p:txBody>
      </p:sp>
    </p:spTree>
    <p:extLst>
      <p:ext uri="{BB962C8B-B14F-4D97-AF65-F5344CB8AC3E}">
        <p14:creationId xmlns:p14="http://schemas.microsoft.com/office/powerpoint/2010/main" val="31687826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431FB1-3786-4B76-B3CC-A252B476546F}">
  <ds:schemaRefs>
    <ds:schemaRef ds:uri="http://schemas.microsoft.com/office/2006/metadata/properties"/>
    <ds:schemaRef ds:uri="http://www.w3.org/XML/1998/namespace"/>
    <ds:schemaRef ds:uri="http://schemas.openxmlformats.org/package/2006/metadata/core-properties"/>
    <ds:schemaRef ds:uri="http://purl.org/dc/elements/1.1/"/>
    <ds:schemaRef ds:uri="http://schemas.microsoft.com/office/infopath/2007/PartnerControls"/>
    <ds:schemaRef ds:uri="678acae0-4037-4b06-82a7-90fe5953695e"/>
    <ds:schemaRef ds:uri="http://schemas.microsoft.com/office/2006/documentManagement/types"/>
    <ds:schemaRef ds:uri="7f849e40-2902-4788-90b3-4bbd61327341"/>
    <ds:schemaRef ds:uri="http://purl.org/dc/dcmitype/"/>
    <ds:schemaRef ds:uri="http://purl.org/dc/terms/"/>
  </ds:schemaRefs>
</ds:datastoreItem>
</file>

<file path=customXml/itemProps2.xml><?xml version="1.0" encoding="utf-8"?>
<ds:datastoreItem xmlns:ds="http://schemas.openxmlformats.org/officeDocument/2006/customXml" ds:itemID="{948CFB0A-4458-4A6A-B8E1-024C3E472C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C0558A-66D6-4BB8-9A54-B40C022F86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311</TotalTime>
  <Words>2087</Words>
  <Application>Microsoft Office PowerPoint</Application>
  <PresentationFormat>Widescreen</PresentationFormat>
  <Paragraphs>130</Paragraphs>
  <Slides>16</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1" baseType="lpstr">
      <vt:lpstr>Arial</vt:lpstr>
      <vt:lpstr>Calibri</vt:lpstr>
      <vt:lpstr>Calibri Light</vt:lpstr>
      <vt:lpstr>Celestial</vt:lpstr>
      <vt:lpstr>Worksheet</vt:lpstr>
      <vt:lpstr>BSc Hons Computer Games Design and Development  GDV4000 Introduction to Games Industry Practice</vt:lpstr>
      <vt:lpstr>Action Games</vt:lpstr>
      <vt:lpstr>Shoot-em-ups (“shmups”)</vt:lpstr>
      <vt:lpstr>PowerPoint Presentation</vt:lpstr>
      <vt:lpstr>PowerPoint Presentation</vt:lpstr>
      <vt:lpstr>PowerPoint Presentation</vt:lpstr>
      <vt:lpstr>First-Person-Shooter (FPS)</vt:lpstr>
      <vt:lpstr>First-Person-Shooter (FPS)</vt:lpstr>
      <vt:lpstr>First-Person-Shooter (FPS)</vt:lpstr>
      <vt:lpstr>First-Person-Shooter (FPS)</vt:lpstr>
      <vt:lpstr>First-Person-Shooter (FPS)</vt:lpstr>
      <vt:lpstr>Level Design Considerations</vt:lpstr>
      <vt:lpstr>Level Design Considerations</vt:lpstr>
      <vt:lpstr>Level Design Considerations</vt:lpstr>
      <vt:lpstr>Designing Weapon and Enemy Types</vt:lpstr>
      <vt:lpstr>Designing Weapon and Enemy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2</cp:revision>
  <dcterms:created xsi:type="dcterms:W3CDTF">2024-11-17T14:02:29Z</dcterms:created>
  <dcterms:modified xsi:type="dcterms:W3CDTF">2024-11-24T14:14:56Z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